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726" r:id="rId5"/>
  </p:sldMasterIdLst>
  <p:notesMasterIdLst>
    <p:notesMasterId r:id="rId33"/>
  </p:notesMasterIdLst>
  <p:handoutMasterIdLst>
    <p:handoutMasterId r:id="rId34"/>
  </p:handoutMasterIdLst>
  <p:sldIdLst>
    <p:sldId id="348" r:id="rId6"/>
    <p:sldId id="401" r:id="rId7"/>
    <p:sldId id="366" r:id="rId8"/>
    <p:sldId id="367" r:id="rId9"/>
    <p:sldId id="372" r:id="rId10"/>
    <p:sldId id="403" r:id="rId11"/>
    <p:sldId id="400" r:id="rId12"/>
    <p:sldId id="373" r:id="rId13"/>
    <p:sldId id="374" r:id="rId14"/>
    <p:sldId id="399" r:id="rId15"/>
    <p:sldId id="377" r:id="rId16"/>
    <p:sldId id="378" r:id="rId17"/>
    <p:sldId id="379" r:id="rId18"/>
    <p:sldId id="380" r:id="rId19"/>
    <p:sldId id="381" r:id="rId20"/>
    <p:sldId id="398" r:id="rId21"/>
    <p:sldId id="383" r:id="rId22"/>
    <p:sldId id="384" r:id="rId23"/>
    <p:sldId id="385" r:id="rId24"/>
    <p:sldId id="402" r:id="rId25"/>
    <p:sldId id="397" r:id="rId26"/>
    <p:sldId id="392" r:id="rId27"/>
    <p:sldId id="393" r:id="rId28"/>
    <p:sldId id="395" r:id="rId29"/>
    <p:sldId id="394" r:id="rId30"/>
    <p:sldId id="396" r:id="rId31"/>
    <p:sldId id="391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5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1B4297"/>
    <a:srgbClr val="D9D9D9"/>
    <a:srgbClr val="92D050"/>
    <a:srgbClr val="CC99FF"/>
    <a:srgbClr val="4CE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2464" autoAdjust="0"/>
  </p:normalViewPr>
  <p:slideViewPr>
    <p:cSldViewPr>
      <p:cViewPr varScale="1">
        <p:scale>
          <a:sx n="114" d="100"/>
          <a:sy n="114" d="100"/>
        </p:scale>
        <p:origin x="1308" y="114"/>
      </p:cViewPr>
      <p:guideLst>
        <p:guide orient="horz" pos="3312"/>
        <p:guide pos="5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54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81013"/>
          </a:xfrm>
          <a:prstGeom prst="rect">
            <a:avLst/>
          </a:prstGeom>
        </p:spPr>
        <p:txBody>
          <a:bodyPr vert="horz" lIns="98389" tIns="49194" rIns="98389" bIns="491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81013"/>
          </a:xfrm>
          <a:prstGeom prst="rect">
            <a:avLst/>
          </a:prstGeom>
        </p:spPr>
        <p:txBody>
          <a:bodyPr vert="horz" lIns="98389" tIns="49194" rIns="98389" bIns="491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4E98E1-D734-4D9E-A84A-9206762DC376}" type="datetimeFigureOut">
              <a:rPr lang="en-US"/>
              <a:pPr>
                <a:defRPr/>
              </a:pPr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8602"/>
            <a:ext cx="3170238" cy="481013"/>
          </a:xfrm>
          <a:prstGeom prst="rect">
            <a:avLst/>
          </a:prstGeom>
        </p:spPr>
        <p:txBody>
          <a:bodyPr vert="horz" lIns="98389" tIns="49194" rIns="98389" bIns="491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18602"/>
            <a:ext cx="3170238" cy="481013"/>
          </a:xfrm>
          <a:prstGeom prst="rect">
            <a:avLst/>
          </a:prstGeom>
        </p:spPr>
        <p:txBody>
          <a:bodyPr vert="horz" lIns="98389" tIns="49194" rIns="98389" bIns="491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80A6C6-28D9-4B91-8517-DF2728D9B5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0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236538"/>
            <a:ext cx="6802438" cy="5100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258" tIns="50130" rIns="100258" bIns="50130" rtlCol="0" anchor="ctr"/>
          <a:lstStyle/>
          <a:p>
            <a:pPr lvl="0"/>
            <a:endParaRPr lang="en-US" noProof="0" dirty="0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220665" y="5430839"/>
            <a:ext cx="6869112" cy="3933825"/>
          </a:xfrm>
          <a:prstGeom prst="rect">
            <a:avLst/>
          </a:prstGeom>
        </p:spPr>
        <p:txBody>
          <a:bodyPr vert="horz" lIns="98389" tIns="49194" rIns="98389" bIns="49194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795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5588" y="238125"/>
            <a:ext cx="6799262" cy="5099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6" y="9118602"/>
            <a:ext cx="3170238" cy="481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8389" tIns="49194" rIns="98389" bIns="49194"/>
          <a:lstStyle/>
          <a:p>
            <a:fld id="{F91154AB-3EB7-4C9D-8AB1-6854E6C6F77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nications@ascensionhealth.or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5a Sce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8" b="149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44578"/>
            <a:ext cx="7772400" cy="631825"/>
          </a:xfrm>
          <a:ln>
            <a:noFill/>
          </a:ln>
        </p:spPr>
        <p:txBody>
          <a:bodyPr lIns="0" anchor="t" anchorCtr="0">
            <a:normAutofit/>
          </a:bodyPr>
          <a:lstStyle>
            <a:lvl1pPr algn="l">
              <a:defRPr sz="3200" b="1" baseline="0">
                <a:solidFill>
                  <a:srgbClr val="1B4297"/>
                </a:solidFill>
                <a:latin typeface="Arial" pitchFamily="34" charset="0"/>
                <a:ea typeface="Apex New Medium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(ARIAL 32 BOLD CAPS)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676400"/>
            <a:ext cx="6870700" cy="685800"/>
          </a:xfr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lang="en-US" sz="2800" b="0" kern="1200" dirty="0">
                <a:solidFill>
                  <a:srgbClr val="1B4297"/>
                </a:solidFill>
                <a:latin typeface="Arial" pitchFamily="34" charset="0"/>
                <a:ea typeface="Apex New Medium" pitchFamily="2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(Arial 28)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2626" y="861418"/>
            <a:ext cx="8249125" cy="0"/>
          </a:xfrm>
          <a:prstGeom prst="line">
            <a:avLst/>
          </a:prstGeom>
          <a:ln w="101600">
            <a:solidFill>
              <a:srgbClr val="1B42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74908" y="6105036"/>
            <a:ext cx="8216844" cy="0"/>
          </a:xfrm>
          <a:prstGeom prst="line">
            <a:avLst/>
          </a:prstGeom>
          <a:ln w="12700">
            <a:solidFill>
              <a:srgbClr val="1B42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3410" y="2252715"/>
            <a:ext cx="2133600" cy="365125"/>
          </a:xfrm>
          <a:prstGeom prst="rect">
            <a:avLst/>
          </a:prstGeom>
          <a:ln>
            <a:noFill/>
          </a:ln>
        </p:spPr>
        <p:txBody>
          <a:bodyPr lIns="0" anchor="t" anchorCtr="0"/>
          <a:lstStyle>
            <a:lvl1pPr>
              <a:defRPr sz="1800">
                <a:solidFill>
                  <a:srgbClr val="1B4297"/>
                </a:solidFill>
                <a:latin typeface="Arial" pitchFamily="34" charset="0"/>
                <a:ea typeface="Apex New Medium" pitchFamily="2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943B0D-02F9-4A11-AA1B-DC8E3A1C6D09}" type="datetime4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August 13, 2019</a:t>
            </a:fld>
            <a:r>
              <a:rPr lang="en-US" dirty="0"/>
              <a:t> (Arial 18)</a:t>
            </a:r>
          </a:p>
        </p:txBody>
      </p:sp>
      <p:pic>
        <p:nvPicPr>
          <p:cNvPr id="17" name="Picture 16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/>
          <a:stretch/>
        </p:blipFill>
        <p:spPr>
          <a:xfrm>
            <a:off x="458235" y="6036720"/>
            <a:ext cx="4901210" cy="5293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6" y="5460856"/>
            <a:ext cx="2079887" cy="575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2" y="5312664"/>
            <a:ext cx="1572768" cy="6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9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5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37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015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693252"/>
            <a:ext cx="6480313" cy="497579"/>
          </a:xfrm>
        </p:spPr>
        <p:txBody>
          <a:bodyPr anchor="t">
            <a:noAutofit/>
          </a:bodyPr>
          <a:lstStyle>
            <a:lvl1pPr algn="l">
              <a:defRPr sz="2600" b="1">
                <a:latin typeface="Arial" pitchFamily="34" charset="0"/>
                <a:ea typeface="Apex New Book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 (Arial 26 Bold CAPS, #00AB90)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3"/>
            <a:ext cx="8116956" cy="3687763"/>
          </a:xfrm>
        </p:spPr>
        <p:txBody>
          <a:bodyPr lIns="0"/>
          <a:lstStyle>
            <a:lvl1pPr marL="225425" indent="-225425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886200" cy="762000"/>
          </a:xfrm>
        </p:spPr>
        <p:txBody>
          <a:bodyPr lIns="0">
            <a:normAutofit/>
          </a:bodyPr>
          <a:lstStyle>
            <a:lvl1pPr marL="0" indent="0">
              <a:buNone/>
              <a:defRPr sz="1800">
                <a:solidFill>
                  <a:srgbClr val="00AB9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2362200"/>
            <a:ext cx="3839032" cy="0"/>
          </a:xfrm>
          <a:prstGeom prst="line">
            <a:avLst/>
          </a:prstGeom>
          <a:ln>
            <a:solidFill>
              <a:srgbClr val="00A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6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015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06187"/>
            <a:ext cx="6477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080" y="5367338"/>
            <a:ext cx="5560521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00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5 Sideba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(ARIAL 26 BOLD CAPS, #00AB90)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1" y="1600200"/>
            <a:ext cx="1752600" cy="4572000"/>
          </a:xfrm>
          <a:solidFill>
            <a:srgbClr val="00AB90"/>
          </a:solidFill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r>
              <a:rPr lang="en-US" dirty="0"/>
              <a:t>Sidebar 1</a:t>
            </a:r>
            <a:r>
              <a:rPr lang="en-US" sz="1100" dirty="0"/>
              <a:t> </a:t>
            </a:r>
          </a:p>
        </p:txBody>
      </p:sp>
      <p:sp>
        <p:nvSpPr>
          <p:cNvPr id="17" name="SmartArt Placeholder 16"/>
          <p:cNvSpPr>
            <a:spLocks noGrp="1"/>
          </p:cNvSpPr>
          <p:nvPr>
            <p:ph type="dgm" sz="quarter" idx="14"/>
          </p:nvPr>
        </p:nvSpPr>
        <p:spPr>
          <a:xfrm>
            <a:off x="457200" y="1600200"/>
            <a:ext cx="6248400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7" name="Date Placeholder 6"/>
          <p:cNvSpPr txBox="1">
            <a:spLocks/>
          </p:cNvSpPr>
          <p:nvPr userDrawn="1"/>
        </p:nvSpPr>
        <p:spPr>
          <a:xfrm>
            <a:off x="3993778" y="6154649"/>
            <a:ext cx="2326340" cy="349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08E3CB-6A84-4215-892A-2BC3A5FAE5D0}" type="datetime4">
              <a:rPr lang="en-US" smtClean="0">
                <a:solidFill>
                  <a:srgbClr val="1B429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August 13, 2019</a:t>
            </a:fld>
            <a:endParaRPr lang="en-US" dirty="0">
              <a:solidFill>
                <a:srgbClr val="1B4297"/>
              </a:solidFill>
            </a:endParaRPr>
          </a:p>
        </p:txBody>
      </p: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3536577" y="6154646"/>
            <a:ext cx="457200" cy="349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3D8A4E-7377-406B-9AFF-AC3194BEB599}" type="slidenum">
              <a:rPr lang="en-US" smtClean="0">
                <a:solidFill>
                  <a:srgbClr val="1B429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B42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1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5 Sideba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(ARIAL 26 BOLD CAPS, #00AB90)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1" y="1600200"/>
            <a:ext cx="1752600" cy="4572000"/>
          </a:xfrm>
          <a:solidFill>
            <a:srgbClr val="86C980"/>
          </a:solidFill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r>
              <a:rPr lang="en-US" dirty="0"/>
              <a:t>Sidebar 1</a:t>
            </a:r>
            <a:r>
              <a:rPr lang="en-US" sz="1100" dirty="0"/>
              <a:t> </a:t>
            </a:r>
          </a:p>
        </p:txBody>
      </p:sp>
      <p:sp>
        <p:nvSpPr>
          <p:cNvPr id="17" name="SmartArt Placeholder 16"/>
          <p:cNvSpPr>
            <a:spLocks noGrp="1"/>
          </p:cNvSpPr>
          <p:nvPr>
            <p:ph type="dgm" sz="quarter" idx="14"/>
          </p:nvPr>
        </p:nvSpPr>
        <p:spPr>
          <a:xfrm>
            <a:off x="457200" y="1600200"/>
            <a:ext cx="6248400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7" name="Date Placeholder 6"/>
          <p:cNvSpPr txBox="1">
            <a:spLocks/>
          </p:cNvSpPr>
          <p:nvPr userDrawn="1"/>
        </p:nvSpPr>
        <p:spPr>
          <a:xfrm>
            <a:off x="3993778" y="6154649"/>
            <a:ext cx="2326340" cy="349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08E3CB-6A84-4215-892A-2BC3A5FAE5D0}" type="datetime4">
              <a:rPr lang="en-US" smtClean="0">
                <a:solidFill>
                  <a:srgbClr val="1B429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August 13, 2019</a:t>
            </a:fld>
            <a:endParaRPr lang="en-US" dirty="0">
              <a:solidFill>
                <a:srgbClr val="1B4297"/>
              </a:solidFill>
            </a:endParaRPr>
          </a:p>
        </p:txBody>
      </p: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3536577" y="6154646"/>
            <a:ext cx="457200" cy="349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3D8A4E-7377-406B-9AFF-AC3194BEB599}" type="slidenum">
              <a:rPr lang="en-US" smtClean="0">
                <a:solidFill>
                  <a:srgbClr val="1B429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B42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4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5 1_Sideba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(ARIAL 26 BOLD CAPS, #00AB90)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1" y="1600200"/>
            <a:ext cx="1752600" cy="4572000"/>
          </a:xfrm>
          <a:solidFill>
            <a:srgbClr val="A0ACB2"/>
          </a:solidFill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r>
              <a:rPr lang="en-US" dirty="0"/>
              <a:t>Sidebar 1</a:t>
            </a:r>
            <a:r>
              <a:rPr lang="en-US" sz="1100" dirty="0"/>
              <a:t> </a:t>
            </a:r>
          </a:p>
        </p:txBody>
      </p:sp>
      <p:sp>
        <p:nvSpPr>
          <p:cNvPr id="17" name="SmartArt Placeholder 16"/>
          <p:cNvSpPr>
            <a:spLocks noGrp="1"/>
          </p:cNvSpPr>
          <p:nvPr>
            <p:ph type="dgm" sz="quarter" idx="14"/>
          </p:nvPr>
        </p:nvSpPr>
        <p:spPr>
          <a:xfrm>
            <a:off x="457200" y="1600200"/>
            <a:ext cx="6248400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7" name="Date Placeholder 6"/>
          <p:cNvSpPr txBox="1">
            <a:spLocks/>
          </p:cNvSpPr>
          <p:nvPr userDrawn="1"/>
        </p:nvSpPr>
        <p:spPr>
          <a:xfrm>
            <a:off x="3993778" y="6154649"/>
            <a:ext cx="2326340" cy="349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08E3CB-6A84-4215-892A-2BC3A5FAE5D0}" type="datetime4">
              <a:rPr lang="en-US" smtClean="0">
                <a:solidFill>
                  <a:srgbClr val="1B429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August 13, 2019</a:t>
            </a:fld>
            <a:endParaRPr lang="en-US" dirty="0">
              <a:solidFill>
                <a:srgbClr val="1B4297"/>
              </a:solidFill>
            </a:endParaRPr>
          </a:p>
        </p:txBody>
      </p: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3536577" y="6154646"/>
            <a:ext cx="457200" cy="349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3D8A4E-7377-406B-9AFF-AC3194BEB599}" type="slidenum">
              <a:rPr lang="en-US" smtClean="0">
                <a:solidFill>
                  <a:srgbClr val="1B429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B42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53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5 Sideba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/>
          <p:cNvSpPr/>
          <p:nvPr userDrawn="1"/>
        </p:nvSpPr>
        <p:spPr>
          <a:xfrm>
            <a:off x="6934201" y="1645923"/>
            <a:ext cx="1752600" cy="45719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00AB9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934201" y="1752600"/>
            <a:ext cx="1752600" cy="19812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(ARIAL 26 BOLD CAPS, #00AB90)</a:t>
            </a:r>
          </a:p>
        </p:txBody>
      </p:sp>
      <p:sp>
        <p:nvSpPr>
          <p:cNvPr id="8" name="object 6"/>
          <p:cNvSpPr/>
          <p:nvPr userDrawn="1"/>
        </p:nvSpPr>
        <p:spPr>
          <a:xfrm>
            <a:off x="6934201" y="3931923"/>
            <a:ext cx="1752600" cy="45719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00AB9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934201" y="4038600"/>
            <a:ext cx="1752600" cy="21336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martArt Placeholder 16"/>
          <p:cNvSpPr>
            <a:spLocks noGrp="1"/>
          </p:cNvSpPr>
          <p:nvPr>
            <p:ph type="dgm" sz="quarter" idx="15"/>
          </p:nvPr>
        </p:nvSpPr>
        <p:spPr>
          <a:xfrm>
            <a:off x="457200" y="1600200"/>
            <a:ext cx="6248400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12" name="Date Placeholder 6"/>
          <p:cNvSpPr txBox="1">
            <a:spLocks/>
          </p:cNvSpPr>
          <p:nvPr userDrawn="1"/>
        </p:nvSpPr>
        <p:spPr>
          <a:xfrm>
            <a:off x="3993778" y="6154649"/>
            <a:ext cx="2326340" cy="349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08E3CB-6A84-4215-892A-2BC3A5FAE5D0}" type="datetime4">
              <a:rPr lang="en-US" smtClean="0">
                <a:solidFill>
                  <a:srgbClr val="1B429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August 13, 2019</a:t>
            </a:fld>
            <a:endParaRPr lang="en-US" dirty="0">
              <a:solidFill>
                <a:srgbClr val="1B4297"/>
              </a:solidFill>
            </a:endParaRPr>
          </a:p>
        </p:txBody>
      </p:sp>
      <p:sp>
        <p:nvSpPr>
          <p:cNvPr id="13" name="Slide Number Placeholder 8"/>
          <p:cNvSpPr txBox="1">
            <a:spLocks/>
          </p:cNvSpPr>
          <p:nvPr userDrawn="1"/>
        </p:nvSpPr>
        <p:spPr>
          <a:xfrm>
            <a:off x="3536577" y="6154646"/>
            <a:ext cx="457200" cy="349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3D8A4E-7377-406B-9AFF-AC3194BEB599}" type="slidenum">
              <a:rPr lang="en-US" smtClean="0">
                <a:solidFill>
                  <a:srgbClr val="1B429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B42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93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5  Sidebar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/>
          <p:cNvSpPr/>
          <p:nvPr userDrawn="1"/>
        </p:nvSpPr>
        <p:spPr>
          <a:xfrm>
            <a:off x="6934201" y="1645923"/>
            <a:ext cx="1752600" cy="45719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86C98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934201" y="1752600"/>
            <a:ext cx="1752600" cy="19812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457200" y="685802"/>
            <a:ext cx="8229600" cy="609600"/>
          </a:xfrm>
        </p:spPr>
        <p:txBody>
          <a:bodyPr vert="horz" lIns="0" tIns="45720" rIns="91440" bIns="4572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(ARIAL 26 BOLD CAPS, #00AB90)</a:t>
            </a:r>
          </a:p>
        </p:txBody>
      </p:sp>
      <p:sp>
        <p:nvSpPr>
          <p:cNvPr id="8" name="object 6"/>
          <p:cNvSpPr/>
          <p:nvPr userDrawn="1"/>
        </p:nvSpPr>
        <p:spPr>
          <a:xfrm>
            <a:off x="6934201" y="3931923"/>
            <a:ext cx="1752600" cy="45719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86C98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934201" y="4038600"/>
            <a:ext cx="1752600" cy="21336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martArt Placeholder 16"/>
          <p:cNvSpPr>
            <a:spLocks noGrp="1"/>
          </p:cNvSpPr>
          <p:nvPr>
            <p:ph type="dgm" sz="quarter" idx="15"/>
          </p:nvPr>
        </p:nvSpPr>
        <p:spPr>
          <a:xfrm>
            <a:off x="457200" y="1600200"/>
            <a:ext cx="6248400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15" name="Date Placeholder 6"/>
          <p:cNvSpPr txBox="1">
            <a:spLocks/>
          </p:cNvSpPr>
          <p:nvPr userDrawn="1"/>
        </p:nvSpPr>
        <p:spPr>
          <a:xfrm>
            <a:off x="3993778" y="6154649"/>
            <a:ext cx="2326340" cy="349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08E3CB-6A84-4215-892A-2BC3A5FAE5D0}" type="datetime4">
              <a:rPr lang="en-US" smtClean="0">
                <a:solidFill>
                  <a:srgbClr val="1B429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August 13, 2019</a:t>
            </a:fld>
            <a:endParaRPr lang="en-US" dirty="0">
              <a:solidFill>
                <a:srgbClr val="1B4297"/>
              </a:solidFill>
            </a:endParaRPr>
          </a:p>
        </p:txBody>
      </p:sp>
      <p:sp>
        <p:nvSpPr>
          <p:cNvPr id="16" name="Slide Number Placeholder 8"/>
          <p:cNvSpPr txBox="1">
            <a:spLocks/>
          </p:cNvSpPr>
          <p:nvPr userDrawn="1"/>
        </p:nvSpPr>
        <p:spPr>
          <a:xfrm>
            <a:off x="3536577" y="6154646"/>
            <a:ext cx="457200" cy="349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3D8A4E-7377-406B-9AFF-AC3194BEB599}" type="slidenum">
              <a:rPr lang="en-US" smtClean="0">
                <a:solidFill>
                  <a:srgbClr val="1B4297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B42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79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5 1_Sidebar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934201" y="1752600"/>
            <a:ext cx="1752600" cy="19812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(ARIAL 26 BOLD CAPS, #00AB90)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934201" y="4038600"/>
            <a:ext cx="1752600" cy="21336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martArt Placeholder 16"/>
          <p:cNvSpPr>
            <a:spLocks noGrp="1"/>
          </p:cNvSpPr>
          <p:nvPr>
            <p:ph type="dgm" sz="quarter" idx="15"/>
          </p:nvPr>
        </p:nvSpPr>
        <p:spPr>
          <a:xfrm>
            <a:off x="457200" y="1600200"/>
            <a:ext cx="6248400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15" name="object 6"/>
          <p:cNvSpPr/>
          <p:nvPr userDrawn="1"/>
        </p:nvSpPr>
        <p:spPr>
          <a:xfrm>
            <a:off x="6934201" y="1645923"/>
            <a:ext cx="1752600" cy="45719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6"/>
          <p:cNvSpPr/>
          <p:nvPr userDrawn="1"/>
        </p:nvSpPr>
        <p:spPr>
          <a:xfrm>
            <a:off x="6934201" y="3931923"/>
            <a:ext cx="1752600" cy="45719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>
          <a:xfrm>
            <a:off x="3993778" y="6154649"/>
            <a:ext cx="2326340" cy="34924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08E3CB-6A84-4215-892A-2BC3A5FAE5D0}" type="datetime4">
              <a:rPr lang="en-US" smtClean="0">
                <a:solidFill>
                  <a:srgbClr val="1B4297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August 13, 2019</a:t>
            </a:fld>
            <a:endParaRPr lang="en-US" dirty="0">
              <a:solidFill>
                <a:srgbClr val="1B4297"/>
              </a:solidFill>
              <a:latin typeface="Arial"/>
              <a:cs typeface="+mn-cs"/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3536577" y="6154646"/>
            <a:ext cx="457200" cy="349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3D8A4E-7377-406B-9AFF-AC3194BEB599}" type="slidenum">
              <a:rPr lang="en-US" smtClean="0">
                <a:solidFill>
                  <a:srgbClr val="1B4297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B4297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641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5 4 Co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(ARIAL 26 BOLD CAPS, #00AB90)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/>
          </p:nvPr>
        </p:nvSpPr>
        <p:spPr>
          <a:xfrm>
            <a:off x="4572000" y="1600200"/>
            <a:ext cx="1981200" cy="4572000"/>
          </a:xfrm>
        </p:spPr>
        <p:txBody>
          <a:bodyPr lIns="0" tIns="137160" rIns="274320" bIns="45720"/>
          <a:lstStyle>
            <a:lvl1pPr marL="0" indent="0">
              <a:buNone/>
              <a:defRPr sz="1800">
                <a:solidFill>
                  <a:srgbClr val="A0ACB2"/>
                </a:solidFill>
              </a:defRPr>
            </a:lvl1pPr>
            <a:lvl2pPr marL="112713" indent="-112713">
              <a:defRPr sz="1600">
                <a:solidFill>
                  <a:srgbClr val="595959"/>
                </a:solidFill>
              </a:defRPr>
            </a:lvl2pPr>
            <a:lvl3pPr marL="231775" indent="-112713">
              <a:defRPr sz="1400">
                <a:solidFill>
                  <a:srgbClr val="595959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6629400" y="1600200"/>
            <a:ext cx="1981200" cy="4572000"/>
          </a:xfrm>
        </p:spPr>
        <p:txBody>
          <a:bodyPr lIns="0" tIns="137160" rIns="274320" bIns="45720">
            <a:noAutofit/>
          </a:bodyPr>
          <a:lstStyle>
            <a:lvl1pPr marL="0" indent="1588">
              <a:buNone/>
              <a:defRPr sz="1800">
                <a:solidFill>
                  <a:srgbClr val="A0ACB2"/>
                </a:solidFill>
              </a:defRPr>
            </a:lvl1pPr>
            <a:lvl2pPr marL="112713" indent="-106363">
              <a:defRPr sz="1600">
                <a:solidFill>
                  <a:srgbClr val="595959"/>
                </a:solidFill>
              </a:defRPr>
            </a:lvl2pPr>
            <a:lvl3pPr marL="231775" indent="-112713">
              <a:defRPr sz="1400">
                <a:solidFill>
                  <a:srgbClr val="595959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600200"/>
            <a:ext cx="1981200" cy="4572000"/>
          </a:xfrm>
          <a:ln>
            <a:noFill/>
          </a:ln>
        </p:spPr>
        <p:txBody>
          <a:bodyPr lIns="0" tIns="137160" rIns="274320" bIns="45720"/>
          <a:lstStyle>
            <a:lvl1pPr marL="0" indent="0">
              <a:buNone/>
              <a:defRPr sz="1800">
                <a:solidFill>
                  <a:srgbClr val="A0ACB2"/>
                </a:solidFill>
              </a:defRPr>
            </a:lvl1pPr>
            <a:lvl2pPr marL="112713" indent="-112713">
              <a:defRPr sz="1600">
                <a:solidFill>
                  <a:srgbClr val="595959"/>
                </a:solidFill>
              </a:defRPr>
            </a:lvl2pPr>
            <a:lvl3pPr marL="231775" indent="-112713">
              <a:defRPr sz="1400">
                <a:solidFill>
                  <a:srgbClr val="595959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7"/>
          </p:nvPr>
        </p:nvSpPr>
        <p:spPr>
          <a:xfrm>
            <a:off x="2514600" y="1600200"/>
            <a:ext cx="1981200" cy="4572000"/>
          </a:xfrm>
        </p:spPr>
        <p:txBody>
          <a:bodyPr lIns="0" tIns="137160" rIns="274320" bIns="45720">
            <a:noAutofit/>
          </a:bodyPr>
          <a:lstStyle>
            <a:lvl1pPr marL="0" indent="0">
              <a:buNone/>
              <a:defRPr sz="1800">
                <a:solidFill>
                  <a:srgbClr val="A0ACB2"/>
                </a:solidFill>
              </a:defRPr>
            </a:lvl1pPr>
            <a:lvl2pPr marL="112713" indent="-112713">
              <a:defRPr sz="1600">
                <a:solidFill>
                  <a:srgbClr val="595959"/>
                </a:solidFill>
              </a:defRPr>
            </a:lvl2pPr>
            <a:lvl3pPr marL="231775" indent="-119063">
              <a:defRPr sz="1400">
                <a:solidFill>
                  <a:srgbClr val="595959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object 6"/>
          <p:cNvSpPr/>
          <p:nvPr userDrawn="1"/>
        </p:nvSpPr>
        <p:spPr>
          <a:xfrm>
            <a:off x="457200" y="1645920"/>
            <a:ext cx="1981200" cy="7620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6"/>
          <p:cNvSpPr/>
          <p:nvPr userDrawn="1"/>
        </p:nvSpPr>
        <p:spPr>
          <a:xfrm>
            <a:off x="2514600" y="1645920"/>
            <a:ext cx="1981200" cy="7620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6"/>
          <p:cNvSpPr/>
          <p:nvPr userDrawn="1"/>
        </p:nvSpPr>
        <p:spPr>
          <a:xfrm>
            <a:off x="4572000" y="1645920"/>
            <a:ext cx="1981200" cy="7620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6"/>
          <p:cNvSpPr/>
          <p:nvPr userDrawn="1"/>
        </p:nvSpPr>
        <p:spPr>
          <a:xfrm>
            <a:off x="6629400" y="1645920"/>
            <a:ext cx="1981200" cy="7620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>
          <a:xfrm>
            <a:off x="3993778" y="6154649"/>
            <a:ext cx="2326340" cy="34924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08E3CB-6A84-4215-892A-2BC3A5FAE5D0}" type="datetime4">
              <a:rPr lang="en-US" smtClean="0">
                <a:solidFill>
                  <a:srgbClr val="1B4297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August 13, 2019</a:t>
            </a:fld>
            <a:endParaRPr lang="en-US" dirty="0">
              <a:solidFill>
                <a:srgbClr val="1B4297"/>
              </a:solidFill>
              <a:latin typeface="Arial"/>
              <a:cs typeface="+mn-cs"/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36577" y="6154646"/>
            <a:ext cx="457200" cy="349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3D8A4E-7377-406B-9AFF-AC3194BEB599}" type="slidenum">
              <a:rPr lang="en-US" smtClean="0">
                <a:solidFill>
                  <a:srgbClr val="1B4297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B4297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76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5a Cour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background_tea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2" b="5308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624" y="3276603"/>
            <a:ext cx="7772400" cy="1362075"/>
          </a:xfrm>
        </p:spPr>
        <p:txBody>
          <a:bodyPr lIns="0" anchor="t">
            <a:normAutofit/>
          </a:bodyPr>
          <a:lstStyle>
            <a:lvl1pPr algn="l">
              <a:tabLst>
                <a:tab pos="2060575" algn="l"/>
              </a:tabLst>
              <a:defRPr sz="2800" b="1" cap="none">
                <a:solidFill>
                  <a:srgbClr val="1B4297"/>
                </a:solidFill>
                <a:latin typeface="Arial" pitchFamily="34" charset="0"/>
                <a:ea typeface="Apex New Book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(ARIAL 28 BOLD CAPS)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4908" y="3152868"/>
            <a:ext cx="8200084" cy="0"/>
          </a:xfrm>
          <a:prstGeom prst="line">
            <a:avLst/>
          </a:prstGeom>
          <a:ln w="101600">
            <a:solidFill>
              <a:srgbClr val="1B42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8" y="5484610"/>
            <a:ext cx="2056210" cy="56930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474908" y="6105036"/>
            <a:ext cx="8200084" cy="0"/>
          </a:xfrm>
          <a:prstGeom prst="line">
            <a:avLst/>
          </a:prstGeom>
          <a:ln w="12700">
            <a:solidFill>
              <a:srgbClr val="1B42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2" y="5312664"/>
            <a:ext cx="1572768" cy="6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1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5 3 Co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AB90"/>
                </a:solidFill>
              </a:defRPr>
            </a:lvl1pPr>
          </a:lstStyle>
          <a:p>
            <a:r>
              <a:rPr lang="en-US" dirty="0"/>
              <a:t>CLICK TO EDIT (ARIAL 26 BOLD CAPS, #00AB90)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600200"/>
            <a:ext cx="2667000" cy="4572000"/>
          </a:xfrm>
          <a:ln>
            <a:noFill/>
          </a:ln>
        </p:spPr>
        <p:txBody>
          <a:bodyPr lIns="0" tIns="137160" rIns="274320" bIns="45720"/>
          <a:lstStyle>
            <a:lvl1pPr>
              <a:buNone/>
              <a:defRPr sz="1800">
                <a:solidFill>
                  <a:srgbClr val="A0ACB2"/>
                </a:solidFill>
              </a:defRPr>
            </a:lvl1pPr>
            <a:lvl2pPr marL="112713" indent="-112713">
              <a:defRPr sz="1600">
                <a:solidFill>
                  <a:srgbClr val="595959"/>
                </a:solidFill>
              </a:defRPr>
            </a:lvl2pPr>
            <a:lvl3pPr marL="231775" indent="-112713">
              <a:defRPr sz="1400">
                <a:solidFill>
                  <a:srgbClr val="595959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object 6"/>
          <p:cNvSpPr/>
          <p:nvPr userDrawn="1"/>
        </p:nvSpPr>
        <p:spPr>
          <a:xfrm>
            <a:off x="457200" y="1645920"/>
            <a:ext cx="2667000" cy="10668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ontent Placeholder 7"/>
          <p:cNvSpPr>
            <a:spLocks noGrp="1"/>
          </p:cNvSpPr>
          <p:nvPr>
            <p:ph sz="quarter" idx="17"/>
          </p:nvPr>
        </p:nvSpPr>
        <p:spPr>
          <a:xfrm>
            <a:off x="3238500" y="1600200"/>
            <a:ext cx="2667000" cy="4572000"/>
          </a:xfrm>
          <a:ln>
            <a:noFill/>
          </a:ln>
        </p:spPr>
        <p:txBody>
          <a:bodyPr lIns="0" tIns="137160" rIns="274320" bIns="45720"/>
          <a:lstStyle>
            <a:lvl1pPr>
              <a:buNone/>
              <a:defRPr sz="1800">
                <a:solidFill>
                  <a:srgbClr val="A0ACB2"/>
                </a:solidFill>
              </a:defRPr>
            </a:lvl1pPr>
            <a:lvl2pPr marL="112713" indent="-112713">
              <a:defRPr sz="1600">
                <a:solidFill>
                  <a:srgbClr val="595959"/>
                </a:solidFill>
              </a:defRPr>
            </a:lvl2pPr>
            <a:lvl3pPr marL="231775" indent="-112713">
              <a:defRPr sz="1400">
                <a:solidFill>
                  <a:srgbClr val="595959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8"/>
          </p:nvPr>
        </p:nvSpPr>
        <p:spPr>
          <a:xfrm>
            <a:off x="6019800" y="1600200"/>
            <a:ext cx="2667000" cy="4572000"/>
          </a:xfrm>
          <a:ln>
            <a:noFill/>
          </a:ln>
        </p:spPr>
        <p:txBody>
          <a:bodyPr lIns="0" tIns="137160" rIns="274320" bIns="45720"/>
          <a:lstStyle>
            <a:lvl1pPr>
              <a:buNone/>
              <a:defRPr sz="1800">
                <a:solidFill>
                  <a:srgbClr val="A0ACB2"/>
                </a:solidFill>
              </a:defRPr>
            </a:lvl1pPr>
            <a:lvl2pPr marL="112713" indent="-112713">
              <a:defRPr sz="1600">
                <a:solidFill>
                  <a:srgbClr val="595959"/>
                </a:solidFill>
              </a:defRPr>
            </a:lvl2pPr>
            <a:lvl3pPr marL="231775" indent="-112713">
              <a:defRPr sz="1400">
                <a:solidFill>
                  <a:srgbClr val="595959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object 6"/>
          <p:cNvSpPr/>
          <p:nvPr userDrawn="1"/>
        </p:nvSpPr>
        <p:spPr>
          <a:xfrm>
            <a:off x="3238500" y="1645920"/>
            <a:ext cx="2667000" cy="10668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6"/>
          <p:cNvSpPr/>
          <p:nvPr userDrawn="1"/>
        </p:nvSpPr>
        <p:spPr>
          <a:xfrm>
            <a:off x="6019800" y="1645920"/>
            <a:ext cx="2667000" cy="10668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457200"/>
            <a:ext cx="6477000" cy="0"/>
          </a:xfrm>
          <a:prstGeom prst="line">
            <a:avLst/>
          </a:prstGeom>
          <a:ln w="101600">
            <a:solidFill>
              <a:srgbClr val="00AB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3993778" y="6154649"/>
            <a:ext cx="2326340" cy="34924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08E3CB-6A84-4215-892A-2BC3A5FAE5D0}" type="datetime4">
              <a:rPr lang="en-US" smtClean="0">
                <a:solidFill>
                  <a:srgbClr val="1B4297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August 13, 2019</a:t>
            </a:fld>
            <a:endParaRPr lang="en-US" dirty="0">
              <a:solidFill>
                <a:srgbClr val="1B4297"/>
              </a:solidFill>
              <a:latin typeface="Arial"/>
              <a:cs typeface="+mn-cs"/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36577" y="6154646"/>
            <a:ext cx="457200" cy="349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3D8A4E-7377-406B-9AFF-AC3194BEB599}" type="slidenum">
              <a:rPr lang="en-US" smtClean="0">
                <a:solidFill>
                  <a:srgbClr val="1B4297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B4297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093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5 2 Co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AB90"/>
                </a:solidFill>
              </a:defRPr>
            </a:lvl1pPr>
          </a:lstStyle>
          <a:p>
            <a:r>
              <a:rPr lang="en-US" dirty="0"/>
              <a:t>CLICK TO EDIT (ARIAL 26 BOLD CAPS, #00AB90)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600200"/>
            <a:ext cx="4038600" cy="4572000"/>
          </a:xfrm>
          <a:ln>
            <a:noFill/>
          </a:ln>
        </p:spPr>
        <p:txBody>
          <a:bodyPr lIns="0" tIns="137160" rIns="274320" bIns="45720"/>
          <a:lstStyle>
            <a:lvl1pPr>
              <a:buNone/>
              <a:defRPr sz="1800">
                <a:solidFill>
                  <a:srgbClr val="A0ACB2"/>
                </a:solidFill>
              </a:defRPr>
            </a:lvl1pPr>
            <a:lvl2pPr marL="112713" indent="-112713">
              <a:defRPr sz="1600">
                <a:solidFill>
                  <a:srgbClr val="595959"/>
                </a:solidFill>
              </a:defRPr>
            </a:lvl2pPr>
            <a:lvl3pPr marL="231775" indent="-112713">
              <a:defRPr sz="1400">
                <a:solidFill>
                  <a:srgbClr val="595959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object 6"/>
          <p:cNvSpPr/>
          <p:nvPr userDrawn="1"/>
        </p:nvSpPr>
        <p:spPr>
          <a:xfrm>
            <a:off x="457200" y="1645920"/>
            <a:ext cx="4038600" cy="7620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7"/>
          </p:nvPr>
        </p:nvSpPr>
        <p:spPr>
          <a:xfrm>
            <a:off x="4648200" y="1600200"/>
            <a:ext cx="4038600" cy="4572000"/>
          </a:xfrm>
          <a:ln>
            <a:noFill/>
          </a:ln>
        </p:spPr>
        <p:txBody>
          <a:bodyPr lIns="0" tIns="137160" rIns="274320" bIns="45720"/>
          <a:lstStyle>
            <a:lvl1pPr>
              <a:buNone/>
              <a:defRPr sz="1800">
                <a:solidFill>
                  <a:srgbClr val="A0ACB2"/>
                </a:solidFill>
              </a:defRPr>
            </a:lvl1pPr>
            <a:lvl2pPr marL="112713" indent="-112713">
              <a:defRPr sz="1600">
                <a:solidFill>
                  <a:srgbClr val="595959"/>
                </a:solidFill>
              </a:defRPr>
            </a:lvl2pPr>
            <a:lvl3pPr marL="231775" indent="-112713">
              <a:defRPr sz="1400">
                <a:solidFill>
                  <a:srgbClr val="595959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object 6"/>
          <p:cNvSpPr/>
          <p:nvPr userDrawn="1"/>
        </p:nvSpPr>
        <p:spPr>
          <a:xfrm>
            <a:off x="4648200" y="1645920"/>
            <a:ext cx="4038600" cy="7620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ln>
                <a:solidFill>
                  <a:srgbClr val="A62286"/>
                </a:solidFill>
              </a:ln>
              <a:solidFill>
                <a:srgbClr val="1B429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457200"/>
            <a:ext cx="6477000" cy="0"/>
          </a:xfrm>
          <a:prstGeom prst="line">
            <a:avLst/>
          </a:prstGeom>
          <a:ln w="101600">
            <a:solidFill>
              <a:srgbClr val="00AB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3993778" y="6154649"/>
            <a:ext cx="2326340" cy="34924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08E3CB-6A84-4215-892A-2BC3A5FAE5D0}" type="datetime4">
              <a:rPr lang="en-US" smtClean="0">
                <a:solidFill>
                  <a:srgbClr val="1B4297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August 13, 2019</a:t>
            </a:fld>
            <a:endParaRPr lang="en-US" dirty="0">
              <a:solidFill>
                <a:srgbClr val="1B4297"/>
              </a:solidFill>
              <a:latin typeface="Arial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36577" y="6154646"/>
            <a:ext cx="457200" cy="349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3D8A4E-7377-406B-9AFF-AC3194BEB599}" type="slidenum">
              <a:rPr lang="en-US" smtClean="0">
                <a:solidFill>
                  <a:srgbClr val="1B4297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B4297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87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752600"/>
            <a:ext cx="8305800" cy="32004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172200"/>
            <a:ext cx="7315200" cy="571500"/>
          </a:xfrm>
        </p:spPr>
        <p:txBody>
          <a:bodyPr/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200" r="133" b="15653"/>
          <a:stretch/>
        </p:blipFill>
        <p:spPr>
          <a:xfrm>
            <a:off x="0" y="2"/>
            <a:ext cx="9160328" cy="6856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22942" y="457201"/>
            <a:ext cx="630805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2400" b="1" baseline="0">
                <a:solidFill>
                  <a:srgbClr val="1B429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2941" y="1198423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1" baseline="0">
                <a:solidFill>
                  <a:srgbClr val="1B429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3" y="4502474"/>
            <a:ext cx="1838189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39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739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98451" y="782097"/>
            <a:ext cx="585414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405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8451" y="2335262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3" y="4502474"/>
            <a:ext cx="1838189" cy="18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03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98451" y="782097"/>
            <a:ext cx="5854147" cy="13439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405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8451" y="2335262"/>
            <a:ext cx="5854147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3" y="4502473"/>
            <a:ext cx="1838189" cy="18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17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2880">
          <p15:clr>
            <a:srgbClr val="FBAE40"/>
          </p15:clr>
        </p15:guide>
        <p15:guide id="4" pos="3840">
          <p15:clr>
            <a:srgbClr val="FBAE40"/>
          </p15:clr>
        </p15:guide>
        <p15:guide id="5" pos="288">
          <p15:clr>
            <a:srgbClr val="FBAE40"/>
          </p15:clr>
        </p15:guide>
        <p15:guide id="6" orient="horz" pos="288">
          <p15:clr>
            <a:srgbClr val="FBAE40"/>
          </p15:clr>
        </p15:guide>
        <p15:guide id="7" orient="horz" pos="4032">
          <p15:clr>
            <a:srgbClr val="FBAE40"/>
          </p15:clr>
        </p15:guide>
        <p15:guide id="8" pos="5472">
          <p15:clr>
            <a:srgbClr val="FBAE40"/>
          </p15:clr>
        </p15:guide>
        <p15:guide id="9" pos="518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1E6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3125425"/>
            <a:ext cx="8229600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6858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lang="en-US" sz="4050" b="1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114800" y="4021815"/>
            <a:ext cx="914400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3" y="5918329"/>
            <a:ext cx="1493820" cy="84479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9871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9144000" cy="4052804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685800" y="457202"/>
            <a:ext cx="7795034" cy="31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50" b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“Quote Here.”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949" y="4646220"/>
            <a:ext cx="8229600" cy="981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1050"/>
              </a:lnSpc>
              <a:buNone/>
              <a:defRPr sz="1500" b="1" baseline="0">
                <a:solidFill>
                  <a:srgbClr val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Title, Company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 algn="r"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9795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1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8543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1897812"/>
            <a:ext cx="8543925" cy="381718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063430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1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6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6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389518"/>
            <a:ext cx="8543926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59071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44578"/>
            <a:ext cx="7772400" cy="631825"/>
          </a:xfrm>
        </p:spPr>
        <p:txBody>
          <a:bodyPr lIns="0" anchor="t" anchorCtr="0">
            <a:normAutofit/>
          </a:bodyPr>
          <a:lstStyle>
            <a:lvl1pPr algn="l">
              <a:defRPr sz="3200" b="1">
                <a:solidFill>
                  <a:srgbClr val="1B4297"/>
                </a:solidFill>
                <a:latin typeface="Arial" pitchFamily="34" charset="0"/>
                <a:ea typeface="Apex New Medium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(ARIAL 32 BOLD CAPS)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6400800" cy="685800"/>
          </a:xfrm>
        </p:spPr>
        <p:txBody>
          <a:bodyPr lIns="0">
            <a:normAutofit/>
          </a:bodyPr>
          <a:lstStyle>
            <a:lvl1pPr marL="0" indent="0" algn="l">
              <a:buNone/>
              <a:defRPr lang="en-US" sz="2800" b="0" kern="1200" dirty="0">
                <a:solidFill>
                  <a:srgbClr val="1B4297"/>
                </a:solidFill>
                <a:latin typeface="Arial" pitchFamily="34" charset="0"/>
                <a:ea typeface="Apex New Medium" pitchFamily="2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145" y="6188078"/>
            <a:ext cx="2133600" cy="365125"/>
          </a:xfrm>
          <a:prstGeom prst="rect">
            <a:avLst/>
          </a:prstGeom>
        </p:spPr>
        <p:txBody>
          <a:bodyPr lIns="0" anchor="t" anchorCtr="0"/>
          <a:lstStyle>
            <a:lvl1pPr>
              <a:defRPr sz="1800">
                <a:solidFill>
                  <a:srgbClr val="1B4297"/>
                </a:solidFill>
                <a:latin typeface="Arial" pitchFamily="34" charset="0"/>
                <a:ea typeface="Apex New Medium" pitchFamily="2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416ECE1-DFB5-4E23-B7BE-03A73938C418}" type="datetime4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August 13, 2019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04603" y="861418"/>
            <a:ext cx="8179080" cy="0"/>
          </a:xfrm>
          <a:prstGeom prst="line">
            <a:avLst/>
          </a:prstGeom>
          <a:ln w="101600">
            <a:solidFill>
              <a:srgbClr val="1B42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35798" y="6105036"/>
            <a:ext cx="8247885" cy="0"/>
          </a:xfrm>
          <a:prstGeom prst="line">
            <a:avLst/>
          </a:prstGeom>
          <a:ln w="12700">
            <a:solidFill>
              <a:srgbClr val="1B42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6" y="5474058"/>
            <a:ext cx="2079887" cy="57586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85800" y="3397505"/>
            <a:ext cx="4316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cs typeface="+mn-cs"/>
              </a:rPr>
              <a:t>This is a placeholder for a photo. </a:t>
            </a:r>
            <a:b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cs typeface="+mn-cs"/>
              </a:rPr>
            </a:b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  <a:cs typeface="+mn-cs"/>
              </a:rPr>
              <a:t>Please Call x8206 or email </a:t>
            </a:r>
            <a:r>
              <a:rPr lang="en-US" u="sng" dirty="0">
                <a:solidFill>
                  <a:srgbClr val="FFFFFF">
                    <a:lumMod val="50000"/>
                  </a:srgbClr>
                </a:solidFill>
                <a:latin typeface="Arial"/>
                <a:cs typeface="+mn-cs"/>
                <a:hlinkClick r:id="rId3"/>
              </a:rPr>
              <a:t>communications@ascensionhealth.org if you need assistance choosing or sourcing photography.</a:t>
            </a:r>
            <a:endParaRPr lang="en-US" dirty="0">
              <a:solidFill>
                <a:srgbClr val="FFFFFF">
                  <a:lumMod val="50000"/>
                </a:srgbClr>
              </a:solidFill>
              <a:latin typeface="Arial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2" y="5312664"/>
            <a:ext cx="1572768" cy="6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96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1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708694"/>
            <a:ext cx="8543925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918182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pt 2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61628" y="1924051"/>
            <a:ext cx="8539472" cy="37909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0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8539472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39472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73198700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 2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389518"/>
            <a:ext cx="8543925" cy="3325483"/>
          </a:xfrm>
          <a:prstGeom prst="rect">
            <a:avLst/>
          </a:prstGeom>
        </p:spPr>
        <p:txBody>
          <a:bodyPr numCol="2"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0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69760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Opt 2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708694"/>
            <a:ext cx="8543925" cy="3006306"/>
          </a:xfrm>
          <a:prstGeom prst="rect">
            <a:avLst/>
          </a:prstGeom>
        </p:spPr>
        <p:txBody>
          <a:bodyPr numCol="2"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0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27092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8543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6705260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64656049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854392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3412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066926"/>
            <a:ext cx="402907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402907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684937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02907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389518"/>
            <a:ext cx="402907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39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con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1E6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02907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708694"/>
            <a:ext cx="4029075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773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5a Content and  Do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buFont typeface="Arial" panose="020B0604020202020204" pitchFamily="34" charset="0"/>
              <a:buChar char="•"/>
              <a:defRPr/>
            </a:lvl1pPr>
            <a:lvl2pPr marL="514350" indent="-155575">
              <a:defRPr/>
            </a:lvl2pPr>
            <a:lvl3pPr marL="914400" indent="-163513">
              <a:defRPr/>
            </a:lvl3pPr>
            <a:lvl4pPr marL="1322388" indent="-179388">
              <a:defRPr/>
            </a:lvl4pPr>
            <a:lvl5pPr marL="1665288" indent="-163513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(Arial 26 Bold CAPS, #00AB90)</a:t>
            </a:r>
          </a:p>
        </p:txBody>
      </p:sp>
    </p:spTree>
    <p:extLst>
      <p:ext uri="{BB962C8B-B14F-4D97-AF65-F5344CB8AC3E}">
        <p14:creationId xmlns:p14="http://schemas.microsoft.com/office/powerpoint/2010/main" val="2203382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066926"/>
            <a:ext cx="397192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6"/>
            <a:ext cx="3971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8197917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5"/>
            <a:ext cx="39719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389518"/>
            <a:ext cx="397192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0794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4827640" y="894495"/>
            <a:ext cx="397346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913366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7640" y="366836"/>
            <a:ext cx="397346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7640" y="2708694"/>
            <a:ext cx="397346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558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5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4572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3" y="5918329"/>
            <a:ext cx="1493820" cy="844794"/>
          </a:xfrm>
          <a:prstGeom prst="rect">
            <a:avLst/>
          </a:prstGeom>
        </p:spPr>
      </p:pic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066926"/>
            <a:ext cx="397192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6"/>
            <a:ext cx="3971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7811244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5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4572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3" y="5918329"/>
            <a:ext cx="1493820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5"/>
            <a:ext cx="39719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389518"/>
            <a:ext cx="397192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43007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ne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0295"/>
            <a:ext cx="9144000" cy="977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8411"/>
            <a:ext cx="4572000" cy="58987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bg1"/>
                </a:solidFill>
              </a:rPr>
              <a:pPr algn="r"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4827640" y="894495"/>
            <a:ext cx="397346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913366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7640" y="366836"/>
            <a:ext cx="397346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7640" y="2708694"/>
            <a:ext cx="397346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3" y="5918329"/>
            <a:ext cx="1493820" cy="8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04">
          <p15:clr>
            <a:srgbClr val="FBAE40"/>
          </p15:clr>
        </p15:guide>
        <p15:guide id="2" pos="74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3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066926"/>
            <a:ext cx="402907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402907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7319507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02907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389518"/>
            <a:ext cx="402907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5142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wo Photo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02907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02907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708694"/>
            <a:ext cx="4029075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9904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5" y="3889171"/>
            <a:ext cx="3906982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buNone/>
              <a:defRPr sz="15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066926"/>
            <a:ext cx="397192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6"/>
            <a:ext cx="3971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57083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5a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(Arial 26 Bold CAPS, #00AB90)</a:t>
            </a:r>
          </a:p>
        </p:txBody>
      </p:sp>
    </p:spTree>
    <p:extLst>
      <p:ext uri="{BB962C8B-B14F-4D97-AF65-F5344CB8AC3E}">
        <p14:creationId xmlns:p14="http://schemas.microsoft.com/office/powerpoint/2010/main" val="1042416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5" y="3889171"/>
            <a:ext cx="3906982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buNone/>
              <a:defRPr sz="15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4829175" y="894495"/>
            <a:ext cx="39719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914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9175" y="366836"/>
            <a:ext cx="39719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9175" y="2389518"/>
            <a:ext cx="397192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8403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One Photo with Content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34379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437906"/>
            <a:ext cx="4572000" cy="3420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4385" y="3889171"/>
            <a:ext cx="3906982" cy="2511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50"/>
              </a:lnSpc>
              <a:buNone/>
              <a:defRPr sz="15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4827640" y="894495"/>
            <a:ext cx="3973460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913366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827640" y="366836"/>
            <a:ext cx="3973460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827640" y="2708694"/>
            <a:ext cx="3973460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737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350875" y="1940184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0875" y="2254084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548289" y="2252379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745703" y="2255197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943116" y="2254754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2548289" y="1940184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745703" y="1937365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943117" y="1937365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350875" y="3850889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350876" y="4165903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2548290" y="4164198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4745704" y="4167016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6943117" y="4166573"/>
            <a:ext cx="1857983" cy="1397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2548289" y="3849184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4745704" y="3849184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6943116" y="3848741"/>
            <a:ext cx="1857983" cy="2505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US" dirty="0"/>
              <a:t>Photo Header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0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8543924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8543924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591116395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066926"/>
            <a:ext cx="4314825" cy="364807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6"/>
            <a:ext cx="43148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3148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799042105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314825" cy="1047728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3148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389518"/>
            <a:ext cx="4314825" cy="332548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432389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age_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894495"/>
            <a:ext cx="4314825" cy="136690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1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  <a:br>
              <a:rPr lang="en-US" dirty="0"/>
            </a:b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42900" y="794452"/>
            <a:ext cx="342900" cy="1"/>
          </a:xfrm>
          <a:prstGeom prst="line">
            <a:avLst/>
          </a:prstGeom>
          <a:ln w="76200">
            <a:solidFill>
              <a:srgbClr val="1E6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" y="366836"/>
            <a:ext cx="4314825" cy="524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2708694"/>
            <a:ext cx="4314825" cy="300630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942116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9826" r="63696" b="18809"/>
          <a:stretch/>
        </p:blipFill>
        <p:spPr>
          <a:xfrm>
            <a:off x="3738851" y="4386020"/>
            <a:ext cx="1653349" cy="20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1920">
          <p15:clr>
            <a:srgbClr val="FBAE40"/>
          </p15:clr>
        </p15:guide>
        <p15:guide id="3" pos="3816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5520">
          <p15:clr>
            <a:srgbClr val="FBAE40"/>
          </p15:clr>
        </p15:guide>
        <p15:guide id="8" orient="horz" pos="3744">
          <p15:clr>
            <a:srgbClr val="FBAE40"/>
          </p15:clr>
        </p15:guide>
        <p15:guide id="9" orient="horz" pos="576">
          <p15:clr>
            <a:srgbClr val="FBAE40"/>
          </p15:clr>
        </p15:guide>
        <p15:guide id="10" pos="518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_Opt 1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42900" y="5981700"/>
            <a:ext cx="845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2" y="5918329"/>
            <a:ext cx="1493822" cy="84479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386205" y="6171450"/>
            <a:ext cx="50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03F223-E4EE-4180-B063-31D2456F5238}" type="slidenum">
              <a:rPr lang="en-US" sz="1200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 hasCustomPrompt="1"/>
          </p:nvPr>
        </p:nvSpPr>
        <p:spPr>
          <a:xfrm>
            <a:off x="257175" y="330418"/>
            <a:ext cx="8543925" cy="604575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en-US" sz="2400" b="1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57175" y="1333734"/>
            <a:ext cx="8543925" cy="432485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1E69D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92844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5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00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624" y="3276603"/>
            <a:ext cx="7772400" cy="1362075"/>
          </a:xfrm>
        </p:spPr>
        <p:txBody>
          <a:bodyPr lIns="0" anchor="t">
            <a:normAutofit/>
          </a:bodyPr>
          <a:lstStyle>
            <a:lvl1pPr algn="l">
              <a:defRPr sz="2800" b="1" cap="none" baseline="0">
                <a:solidFill>
                  <a:srgbClr val="00AB90"/>
                </a:solidFill>
                <a:latin typeface="Arial" pitchFamily="34" charset="0"/>
                <a:ea typeface="Apex New Book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(ARIAL 28 BOLD CAPS, #00AB90)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97624" y="3152868"/>
            <a:ext cx="7787515" cy="0"/>
          </a:xfrm>
          <a:prstGeom prst="line">
            <a:avLst/>
          </a:prstGeom>
          <a:ln w="1016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31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015a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(ARIAL 26 BOLD CAPS, #00AB90)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171" y="1600203"/>
            <a:ext cx="4121630" cy="4525963"/>
          </a:xfrm>
        </p:spPr>
        <p:txBody>
          <a:bodyPr/>
          <a:lstStyle>
            <a:lvl1pPr marL="225425" indent="-225425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 marL="225425" indent="-225425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92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15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(ARIAL 26 BOLD CAPS, #00AB90)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1988" y="1828800"/>
            <a:ext cx="410540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00AB90"/>
                </a:solidFill>
                <a:latin typeface="Arial" pitchFamily="34" charset="0"/>
                <a:ea typeface="Apex New Book" pitchFamily="2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988" y="2514602"/>
            <a:ext cx="4105400" cy="3611563"/>
          </a:xfrm>
        </p:spPr>
        <p:txBody>
          <a:bodyPr/>
          <a:lstStyle>
            <a:lvl1pPr marL="225425" indent="-225425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8288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00AB90"/>
                </a:solidFill>
                <a:latin typeface="Arial" pitchFamily="34" charset="0"/>
                <a:ea typeface="Apex New Book" pitchFamily="2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2"/>
            <a:ext cx="4041775" cy="3611563"/>
          </a:xfrm>
        </p:spPr>
        <p:txBody>
          <a:bodyPr/>
          <a:lstStyle>
            <a:lvl1pPr marL="225425" indent="-225425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993778" y="6154649"/>
            <a:ext cx="2326340" cy="34924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08E3CB-6A84-4215-892A-2BC3A5FAE5D0}" type="datetime4">
              <a:rPr lang="en-US" smtClean="0">
                <a:solidFill>
                  <a:srgbClr val="1B4297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August 13, 2019</a:t>
            </a:fld>
            <a:endParaRPr lang="en-US" dirty="0">
              <a:solidFill>
                <a:srgbClr val="1B4297"/>
              </a:solidFill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36577" y="6154646"/>
            <a:ext cx="457200" cy="349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3D8A4E-7377-406B-9AFF-AC3194BEB599}" type="slidenum">
              <a:rPr lang="en-US" smtClean="0">
                <a:solidFill>
                  <a:srgbClr val="1B4297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B4297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37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15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(ARIAL 26 BOLD CAPS, #00AB90)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3993778" y="6154649"/>
            <a:ext cx="2326340" cy="34924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08E3CB-6A84-4215-892A-2BC3A5FAE5D0}" type="datetime4">
              <a:rPr lang="en-US" smtClean="0">
                <a:solidFill>
                  <a:srgbClr val="1B4297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August 13, 2019</a:t>
            </a:fld>
            <a:endParaRPr lang="en-US" dirty="0">
              <a:solidFill>
                <a:srgbClr val="1B4297"/>
              </a:solidFill>
              <a:latin typeface="Arial"/>
              <a:cs typeface="+mn-cs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36577" y="6154646"/>
            <a:ext cx="457200" cy="3492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3D8A4E-7377-406B-9AFF-AC3194BEB599}" type="slidenum">
              <a:rPr lang="en-US" smtClean="0">
                <a:solidFill>
                  <a:srgbClr val="1B4297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B4297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07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019147"/>
            <a:ext cx="2079887" cy="5758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US" dirty="0"/>
              <a:t>Click to edit (Arial 26 Bold CAPS, #00AB90)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080" y="1447803"/>
            <a:ext cx="830372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(Arial 24) </a:t>
            </a:r>
          </a:p>
          <a:p>
            <a:pPr lvl="1"/>
            <a:r>
              <a:rPr lang="en-US" dirty="0"/>
              <a:t>Second level  (Arial 20)</a:t>
            </a:r>
          </a:p>
          <a:p>
            <a:pPr lvl="2"/>
            <a:r>
              <a:rPr lang="en-US" dirty="0"/>
              <a:t>Third level  (Arial 18)</a:t>
            </a:r>
          </a:p>
          <a:p>
            <a:pPr lvl="3"/>
            <a:r>
              <a:rPr lang="en-US" dirty="0"/>
              <a:t>Fourth level  (Arial 16)</a:t>
            </a:r>
          </a:p>
          <a:p>
            <a:pPr lvl="4"/>
            <a:r>
              <a:rPr lang="en-US" dirty="0"/>
              <a:t>Fifth level (Arial 16)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457200"/>
            <a:ext cx="8228345" cy="0"/>
          </a:xfrm>
          <a:prstGeom prst="line">
            <a:avLst/>
          </a:prstGeom>
          <a:ln w="101600">
            <a:solidFill>
              <a:srgbClr val="00AB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5870448"/>
            <a:ext cx="1572768" cy="6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600" b="1" kern="1200" cap="all" baseline="0">
          <a:solidFill>
            <a:srgbClr val="00AB90"/>
          </a:solidFill>
          <a:latin typeface="Arial" pitchFamily="34" charset="0"/>
          <a:ea typeface="Apex New Medium" pitchFamily="2" charset="0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kern="1200" baseline="0" dirty="0" smtClean="0">
          <a:solidFill>
            <a:srgbClr val="595959"/>
          </a:solidFill>
          <a:latin typeface="Arial" pitchFamily="34" charset="0"/>
          <a:ea typeface="Apex New Book" pitchFamily="2" charset="0"/>
          <a:cs typeface="Arial" pitchFamily="34" charset="0"/>
        </a:defRPr>
      </a:lvl1pPr>
      <a:lvl2pPr marL="514350" indent="-155575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rgbClr val="595959"/>
          </a:solidFill>
          <a:latin typeface="Arial" pitchFamily="34" charset="0"/>
          <a:ea typeface="Apex New Book" pitchFamily="2" charset="0"/>
          <a:cs typeface="Arial" pitchFamily="34" charset="0"/>
        </a:defRPr>
      </a:lvl2pPr>
      <a:lvl3pPr marL="914400" indent="-1635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Arial" pitchFamily="34" charset="0"/>
          <a:ea typeface="Apex New Book" pitchFamily="2" charset="0"/>
          <a:cs typeface="Arial" pitchFamily="34" charset="0"/>
        </a:defRPr>
      </a:lvl3pPr>
      <a:lvl4pPr marL="1322388" indent="-179388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595959"/>
          </a:solidFill>
          <a:latin typeface="Arial" pitchFamily="34" charset="0"/>
          <a:ea typeface="Apex New Book" pitchFamily="2" charset="0"/>
          <a:cs typeface="Arial" pitchFamily="34" charset="0"/>
        </a:defRPr>
      </a:lvl4pPr>
      <a:lvl5pPr marL="1665288" indent="-1635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Arial" pitchFamily="34" charset="0"/>
          <a:ea typeface="Apex New Book" pitchFamily="2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82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88">
          <p15:clr>
            <a:srgbClr val="F26B43"/>
          </p15:clr>
        </p15:guide>
        <p15:guide id="3" pos="9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4800">
          <p15:clr>
            <a:srgbClr val="F26B43"/>
          </p15:clr>
        </p15:guide>
        <p15:guide id="7" pos="576">
          <p15:clr>
            <a:srgbClr val="F26B43"/>
          </p15:clr>
        </p15:guide>
        <p15:guide id="8" pos="7392">
          <p15:clr>
            <a:srgbClr val="F26B43"/>
          </p15:clr>
        </p15:guide>
        <p15:guide id="9" pos="5184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supplierportal.ascension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lierportal.ascension.org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HMSCVendor@ascensionhealth.org" TargetMode="External"/><Relationship Id="rId2" Type="http://schemas.openxmlformats.org/officeDocument/2006/relationships/hyperlink" Target="https://supplierportal.ascension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nvoices@ascensionhealth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299698" y="3316639"/>
            <a:ext cx="64633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ts val="600"/>
              </a:spcBef>
            </a:pPr>
            <a:r>
              <a:rPr lang="en-US" b="1" i="1" dirty="0"/>
              <a:t>Please Note:</a:t>
            </a:r>
          </a:p>
          <a:p>
            <a:pPr marL="285750" indent="-285750" eaLnBrk="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Ensure your phone is on mute.</a:t>
            </a:r>
          </a:p>
          <a:p>
            <a:pPr marL="285750" indent="-285750" eaLnBrk="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Hold your questions until the end of the webinar.</a:t>
            </a:r>
          </a:p>
          <a:p>
            <a:pPr marL="285750" indent="-285750" eaLnBrk="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Be sure to connect to the audio portion of today’s webinar.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Ascension SUPPLIER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Ascension Release 11</a:t>
            </a:r>
            <a:br>
              <a:rPr lang="en-US" dirty="0"/>
            </a:br>
            <a:r>
              <a:rPr lang="en-US" dirty="0"/>
              <a:t>August, 2019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Background on Symphony Release 11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Overview of Changes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1B4297"/>
                </a:solidFill>
              </a:rPr>
              <a:t>Changes to Purchase Orders, Invoices &amp; Payments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PeopleSoft Supplier Portal Functionality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Amount Only Purchase Orders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Invoice Submissions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Reference Information / Questions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6C3F2-154B-4F41-AD40-3EBEABE0CF9D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7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Ministry Service Center (MSC) will be the main point of contact for all supplier-related questions and requests. Specifically, the MSC will be responsible for: </a:t>
            </a:r>
            <a:br>
              <a:rPr lang="en-US" dirty="0"/>
            </a:br>
            <a:endParaRPr lang="en-US" sz="1000" dirty="0"/>
          </a:p>
          <a:p>
            <a:r>
              <a:rPr lang="en-US" dirty="0"/>
              <a:t>Administering Purchase Orders</a:t>
            </a:r>
          </a:p>
          <a:p>
            <a:r>
              <a:rPr lang="en-US" dirty="0"/>
              <a:t>Receiving and processing invoices</a:t>
            </a:r>
          </a:p>
          <a:p>
            <a:r>
              <a:rPr lang="en-US" dirty="0"/>
              <a:t>Distributing payments</a:t>
            </a:r>
          </a:p>
          <a:p>
            <a:r>
              <a:rPr lang="en-US" dirty="0"/>
              <a:t>Maintaining the common item and supplier file</a:t>
            </a:r>
          </a:p>
          <a:p>
            <a:r>
              <a:rPr lang="en-US" dirty="0"/>
              <a:t>Maintaining the supplier account data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Each supplier will receive a new supplier ID in our new system. It will be helpful to reference this new ID when corresponding with Ascension. 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100" i="1" dirty="0">
                <a:solidFill>
                  <a:srgbClr val="1B4297"/>
                </a:solidFill>
              </a:rPr>
              <a:t>	For questions regarding your supplier ID number, please contact 	317.334.8363 after October 1.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SUPPLIER Point of Contact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32674F-A624-4DB1-BDD0-818936C040A7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24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" t="9647" r="3063" b="3729"/>
          <a:stretch/>
        </p:blipFill>
        <p:spPr bwMode="auto">
          <a:xfrm>
            <a:off x="363498" y="1143000"/>
            <a:ext cx="8475702" cy="472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Procure-to-Pay Process 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3063AE-C1F4-4B95-8165-422ABB0750DB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3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POs will now be used for the majority of transactions with some exceptions; if you have not used Purchase Orders in the past, you will begin to receive them as part of the new process (PO exceptions: Donations, Leases, Taxes, Sponsorships, Chairmanships, Water, Electric, Gas and Ascension Technologies-approved Telecomm)</a:t>
            </a:r>
            <a:br>
              <a:rPr lang="en-US" dirty="0"/>
            </a:br>
            <a:endParaRPr lang="en-US" dirty="0"/>
          </a:p>
          <a:p>
            <a:r>
              <a:rPr lang="en-US" dirty="0"/>
              <a:t>POs will be distributed electronically through EDI or the online PeopleSoft Supplier Portal as much as possible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PO numbers will be 15 digits in length, with the first 5 digits indicating the location and the final 10 digits indicating the PO number </a:t>
            </a:r>
            <a:br>
              <a:rPr lang="en-US" dirty="0"/>
            </a:br>
            <a:r>
              <a:rPr lang="en-US" b="1" i="1" dirty="0"/>
              <a:t>The complete 15-digit Purchase Order number must be used on all correspondence and invoicing</a:t>
            </a:r>
            <a:r>
              <a:rPr lang="en-US" i="1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Purchase Orders will state “AMITA Health” at the top of the document, as well as the name associated with the specific facility / affiliate ordering the goods or services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to Purchase Orders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C64A5A-A2B5-4623-87AE-4F0CD5A14EF7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3A92DE-1CC1-4ED0-AB1E-AB4AF6713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117058"/>
            <a:ext cx="6096577" cy="2162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to Purchase Orders</a:t>
            </a:r>
          </a:p>
        </p:txBody>
      </p:sp>
      <p:sp>
        <p:nvSpPr>
          <p:cNvPr id="5" name="AcnBodyText_ID_15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3124200" y="4038600"/>
            <a:ext cx="5029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7200" dirty="0">
                <a:solidFill>
                  <a:srgbClr val="595959"/>
                </a:solidFill>
              </a:rPr>
              <a:t>SAMPLE</a:t>
            </a:r>
            <a:endParaRPr lang="en-US" sz="8000" dirty="0">
              <a:solidFill>
                <a:srgbClr val="595959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28600" y="1440459"/>
            <a:ext cx="3429000" cy="1531540"/>
          </a:xfrm>
          <a:prstGeom prst="wedgeEllipseCallout">
            <a:avLst>
              <a:gd name="adj1" fmla="val 27535"/>
              <a:gd name="adj2" fmla="val 100823"/>
            </a:avLst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91440" rIns="18288" bIns="9144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Name of health ministry</a:t>
            </a:r>
          </a:p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</a:rPr>
              <a:t>If the health ministry has multiple facilities, the facility name will be stated as well.</a:t>
            </a:r>
          </a:p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</a:rPr>
              <a:t>If the facility is an affiliate it will state “affiliate” only.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172200" y="2295272"/>
            <a:ext cx="1647825" cy="647700"/>
          </a:xfrm>
          <a:prstGeom prst="wedgeEllipseCallout">
            <a:avLst>
              <a:gd name="adj1" fmla="val -38400"/>
              <a:gd name="adj2" fmla="val 143209"/>
            </a:avLst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anchor="ctr"/>
          <a:lstStyle/>
          <a:p>
            <a:pPr algn="ctr">
              <a:defRPr/>
            </a:pPr>
            <a:r>
              <a:rPr lang="en-US" sz="1600" b="1" i="1" dirty="0">
                <a:solidFill>
                  <a:schemeClr val="tx1"/>
                </a:solidFill>
              </a:rPr>
              <a:t>15-digit PO number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A6B9D0-D9F4-465E-9973-8B1495E4F90F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30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Payments to suppliers will transition to electronic payment methods</a:t>
            </a:r>
            <a:br>
              <a:rPr lang="en-US" sz="2000" dirty="0"/>
            </a:br>
            <a:endParaRPr lang="en-US" sz="1050" dirty="0"/>
          </a:p>
          <a:p>
            <a:r>
              <a:rPr lang="en-US" sz="2000" dirty="0"/>
              <a:t>Until accommodations for electronic arrangements are finalized, payments will be distributed via check from Ascension</a:t>
            </a:r>
            <a:br>
              <a:rPr lang="en-US" sz="2000" dirty="0"/>
            </a:br>
            <a:endParaRPr lang="en-US" sz="1050" dirty="0"/>
          </a:p>
          <a:p>
            <a:r>
              <a:rPr lang="en-US" sz="2000" dirty="0"/>
              <a:t>Checks will be issued under the name “Ascension health ministry SVC CTR”</a:t>
            </a:r>
            <a:br>
              <a:rPr lang="en-US" sz="2000" dirty="0"/>
            </a:br>
            <a:endParaRPr lang="en-US" sz="1050" dirty="0"/>
          </a:p>
          <a:p>
            <a:r>
              <a:rPr lang="en-US" sz="2000" dirty="0"/>
              <a:t>The payment terms per the existing negotiated contract or agreement will remain in place; otherwise the default payment term will be 60 days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to Payments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2B8101-82DE-43EE-91C2-21BB7C05B854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22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Background on Symphony Release 11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Overview of Changes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Changes to Purchase Orders, Invoices &amp; Payments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1B4297"/>
                </a:solidFill>
              </a:rPr>
              <a:t>PeopleSoft Supplier Portal Functionality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Amount Only Purchase Orders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Invoice Submissions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Reference Information / Questions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F39C9-7F59-4648-B459-D01A2A874906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7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Suppliers may use the online PeopleSoft Supplier Portal to:</a:t>
            </a:r>
          </a:p>
          <a:p>
            <a:pPr lvl="1"/>
            <a:r>
              <a:rPr lang="en-US" dirty="0"/>
              <a:t>Review purchase order details</a:t>
            </a:r>
          </a:p>
          <a:p>
            <a:pPr lvl="1"/>
            <a:r>
              <a:rPr lang="en-US" dirty="0"/>
              <a:t>Check the status of invoices</a:t>
            </a:r>
          </a:p>
          <a:p>
            <a:pPr lvl="1"/>
            <a:r>
              <a:rPr lang="en-US" dirty="0"/>
              <a:t>View and download payment history</a:t>
            </a:r>
          </a:p>
          <a:p>
            <a:pPr lvl="1"/>
            <a:r>
              <a:rPr lang="en-US" dirty="0"/>
              <a:t>View and download remittance details</a:t>
            </a:r>
          </a:p>
          <a:p>
            <a:pPr lvl="1"/>
            <a:r>
              <a:rPr lang="en-US" dirty="0"/>
              <a:t>Request updates to supplier data</a:t>
            </a:r>
          </a:p>
          <a:p>
            <a:r>
              <a:rPr lang="en-US" dirty="0"/>
              <a:t>It is highly recommended that suppliers use the portal for faster processing times, reduction in paperwork and improved status tracking on invoices.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PeopleSoft SUPPLIER Portal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C9949C-D0A8-464B-ACEF-56B2CB46BDB6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7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PeopleSoft SUPPLIER Portal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13177" y="1426752"/>
            <a:ext cx="43996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</a:rPr>
              <a:t>Suppliers access the PeopleSoft portal through an external website at: </a:t>
            </a:r>
            <a:r>
              <a:rPr lang="en-US" sz="1600" dirty="0">
                <a:hlinkClick r:id="rId2"/>
              </a:rPr>
              <a:t>https://supplierportal.ascension.org</a:t>
            </a:r>
            <a:r>
              <a:rPr lang="en-US" sz="1600" dirty="0"/>
              <a:t> </a:t>
            </a:r>
          </a:p>
          <a:p>
            <a:endParaRPr lang="en-US" sz="1600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983235" y="2109056"/>
            <a:ext cx="381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595959"/>
                </a:solidFill>
              </a:rPr>
              <a:t>To access PeopleSoft, select ‘Sign In’. </a:t>
            </a:r>
          </a:p>
          <a:p>
            <a:pPr algn="ctr"/>
            <a:r>
              <a:rPr lang="en-US" sz="1600" dirty="0">
                <a:solidFill>
                  <a:srgbClr val="595959"/>
                </a:solidFill>
              </a:rPr>
              <a:t>A User ID and Password supplied by Ascension is required. If you have not registered, select ‘Request a User ID’</a:t>
            </a:r>
            <a:endParaRPr lang="en-US" sz="1600" u="sng" dirty="0">
              <a:solidFill>
                <a:srgbClr val="595959"/>
              </a:solidFill>
            </a:endParaRPr>
          </a:p>
          <a:p>
            <a:pPr algn="ctr"/>
            <a:endParaRPr lang="en-US" sz="1600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 r="13609"/>
          <a:stretch/>
        </p:blipFill>
        <p:spPr bwMode="auto">
          <a:xfrm>
            <a:off x="5167123" y="3429000"/>
            <a:ext cx="3442224" cy="2315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6D16DD-8BC4-46BF-A67A-69A4CB443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68" y="2428962"/>
            <a:ext cx="4399627" cy="3327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EA7EEC-D096-4054-98B3-2AA94A0EC2CC}"/>
              </a:ext>
            </a:extLst>
          </p:cNvPr>
          <p:cNvSpPr/>
          <p:nvPr/>
        </p:nvSpPr>
        <p:spPr>
          <a:xfrm>
            <a:off x="3818714" y="2503970"/>
            <a:ext cx="381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BE444-147F-48B7-9F0C-312B9CE91305}"/>
              </a:ext>
            </a:extLst>
          </p:cNvPr>
          <p:cNvSpPr/>
          <p:nvPr/>
        </p:nvSpPr>
        <p:spPr>
          <a:xfrm>
            <a:off x="4199714" y="2503970"/>
            <a:ext cx="709132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21655A-077C-4F76-AD46-1D6011598487}"/>
              </a:ext>
            </a:extLst>
          </p:cNvPr>
          <p:cNvSpPr/>
          <p:nvPr/>
        </p:nvSpPr>
        <p:spPr>
          <a:xfrm>
            <a:off x="7086600" y="5867400"/>
            <a:ext cx="1674320" cy="7620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5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PeopleSoft SUPPLIER Portal Registration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04248-40B1-48EC-8CDF-AF0C11F3BC06}"/>
              </a:ext>
            </a:extLst>
          </p:cNvPr>
          <p:cNvSpPr/>
          <p:nvPr/>
        </p:nvSpPr>
        <p:spPr>
          <a:xfrm>
            <a:off x="457200" y="1295400"/>
            <a:ext cx="8001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New suppliers automatically receive a user ID and password when added to Ascension’s supplier master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595959"/>
                </a:solidFill>
              </a:rPr>
              <a:t>If you are Portal user for another health ministry that is already using the new Ascension systems and processes, your PeopleSoft User ID and password will remain the same.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Suppliers can request additional / new user IDs via the portal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New users must provide supplier ID number(s) and Tax ID number(s) to request a user 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Prior to using all the functionality of the portal, new users must review and approve a one-time supplier agreement. This agreement is a system requirement and only signifies agreement to have data populated in the portal; </a:t>
            </a:r>
            <a:r>
              <a:rPr lang="en-US" sz="2000" u="sng" dirty="0">
                <a:solidFill>
                  <a:srgbClr val="595959"/>
                </a:solidFill>
              </a:rPr>
              <a:t>no contractual terms are contained in this agreement</a:t>
            </a:r>
            <a:r>
              <a:rPr lang="en-US" sz="2000" dirty="0">
                <a:solidFill>
                  <a:srgbClr val="595959"/>
                </a:solidFill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Suppliers can add multiple supplier IDs to one user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092A44-A0CF-4312-BB1B-C8EA9A753E7B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1B4297"/>
                </a:solidFill>
              </a:rPr>
              <a:t>Background on Ascension Release 11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Overview of Changes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Changes to Purchase Orders, Invoices &amp; Payments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PeopleSoft Supplier Portal Functionality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Amount Only Purchase Orders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Invoice Submissions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Reference Information / Questions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FFD2EA-B228-4A4F-8F24-2302008D4237}"/>
              </a:ext>
            </a:extLst>
          </p:cNvPr>
          <p:cNvSpPr/>
          <p:nvPr/>
        </p:nvSpPr>
        <p:spPr>
          <a:xfrm>
            <a:off x="7086600" y="5630869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75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FDA596-68B2-4AE0-91F3-351DC4BFF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9" y="1300294"/>
            <a:ext cx="8303721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Without logging into PeopleSoft, suppliers can use the external website (</a:t>
            </a:r>
            <a:r>
              <a:rPr lang="en-US" dirty="0">
                <a:hlinkClick r:id="rId2"/>
              </a:rPr>
              <a:t>https://supplierportal.ascension.org</a:t>
            </a:r>
            <a:r>
              <a:rPr lang="en-US" dirty="0"/>
              <a:t>) to:</a:t>
            </a:r>
          </a:p>
          <a:p>
            <a:r>
              <a:rPr lang="en-US" dirty="0"/>
              <a:t>Access the SARA template for invoice status inquiries</a:t>
            </a:r>
          </a:p>
          <a:p>
            <a:pPr lvl="1"/>
            <a:r>
              <a:rPr lang="en-US" dirty="0"/>
              <a:t>Can be used to check the status of a large list of invoices</a:t>
            </a:r>
          </a:p>
          <a:p>
            <a:pPr lvl="1"/>
            <a:r>
              <a:rPr lang="en-US" dirty="0"/>
              <a:t>1 business day (at most) response time (automated)</a:t>
            </a:r>
          </a:p>
          <a:p>
            <a:r>
              <a:rPr lang="en-US" dirty="0"/>
              <a:t>Access supplier resources</a:t>
            </a:r>
          </a:p>
          <a:p>
            <a:pPr lvl="1"/>
            <a:r>
              <a:rPr lang="en-US" dirty="0"/>
              <a:t>FAQs</a:t>
            </a:r>
          </a:p>
          <a:p>
            <a:pPr lvl="1"/>
            <a:r>
              <a:rPr lang="en-US" dirty="0"/>
              <a:t>Quick Reference Guides</a:t>
            </a:r>
          </a:p>
          <a:p>
            <a:pPr lvl="1"/>
            <a:r>
              <a:rPr lang="en-US" dirty="0"/>
              <a:t>Supplier Portal video tour</a:t>
            </a:r>
          </a:p>
          <a:p>
            <a:pPr lvl="1"/>
            <a:r>
              <a:rPr lang="en-US" dirty="0"/>
              <a:t>Supplier orientation packet</a:t>
            </a:r>
          </a:p>
          <a:p>
            <a:r>
              <a:rPr lang="en-US" dirty="0"/>
              <a:t>View and download sales tax exemption certificates for all Ascension health ministries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580CD1-3451-43B4-9050-210B8F13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 Portal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F1CDFB-59F6-4CBC-BDA5-80A7251A62FF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02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Background on Symphony Release 11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Overview of Changes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Changes to Purchase Orders, Invoices &amp; Payments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PeopleSoft Supplier Portal Functionality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1B4297"/>
                </a:solidFill>
              </a:rPr>
              <a:t>Amount Only Purchase Orders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Invoice Submissions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Reference Information / Questions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7A2F0-68B2-4D7F-8CE8-D3E98EA92A16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75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Amount Only</a:t>
            </a:r>
            <a:r>
              <a:rPr lang="en-US" dirty="0"/>
              <a:t> – a type of purchase order used for services, which allows the requester to enter a pre-determined budgeted amount and use the same purchase order number to pay for multiple invoices over time (sometimes known as blanket PO). </a:t>
            </a:r>
            <a:br>
              <a:rPr lang="en-US" dirty="0"/>
            </a:br>
            <a:r>
              <a:rPr lang="en-US" sz="13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2300" dirty="0"/>
              <a:t>The end user at the local health ministry will submit a request (which is known as a requisition) for the dollar-amount needed (typically, for a full year)</a:t>
            </a:r>
          </a:p>
          <a:p>
            <a:pPr>
              <a:lnSpc>
                <a:spcPct val="110000"/>
              </a:lnSpc>
            </a:pPr>
            <a:r>
              <a:rPr lang="en-US" sz="2300" dirty="0"/>
              <a:t>Once the requisition has been submitted to the service center, the requisition will be reviewed and processed to a purchase order</a:t>
            </a:r>
          </a:p>
          <a:p>
            <a:pPr>
              <a:lnSpc>
                <a:spcPct val="110000"/>
              </a:lnSpc>
            </a:pPr>
            <a:r>
              <a:rPr lang="en-US" sz="2300" dirty="0"/>
              <a:t>Once the purchase order is created, the PO will be dispatched (sent) to the supplier in the manner set up in our system for that supplier.</a:t>
            </a:r>
          </a:p>
          <a:p>
            <a:pPr>
              <a:lnSpc>
                <a:spcPct val="110000"/>
              </a:lnSpc>
            </a:pPr>
            <a:r>
              <a:rPr lang="en-US" sz="2300" dirty="0"/>
              <a:t>The same PO number is then used on multiple invoices (from the supplier) until all funds on the PO are exhausted</a:t>
            </a:r>
          </a:p>
          <a:p>
            <a:pPr>
              <a:lnSpc>
                <a:spcPct val="110000"/>
              </a:lnSpc>
            </a:pPr>
            <a:r>
              <a:rPr lang="en-US" sz="2300" dirty="0"/>
              <a:t>When all the funds are exhausted, the end user will submit a new requisition in order to obtain a new PO number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AMOUNT ONLY Purchase Orders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02E748-1939-4B8F-BF81-9476F7C0EFB2}"/>
              </a:ext>
            </a:extLst>
          </p:cNvPr>
          <p:cNvSpPr/>
          <p:nvPr/>
        </p:nvSpPr>
        <p:spPr>
          <a:xfrm>
            <a:off x="7010400" y="5867400"/>
            <a:ext cx="1750520" cy="7620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51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I do if I have questions?</a:t>
            </a:r>
          </a:p>
          <a:p>
            <a:pPr marL="815975" lvl="1" indent="-457200">
              <a:buAutoNum type="arabicPeriod"/>
            </a:pPr>
            <a:r>
              <a:rPr lang="en-US" dirty="0"/>
              <a:t>If you find the Amount Only purchase order is out of funds? Contact the end user to submit a new requisition.</a:t>
            </a:r>
          </a:p>
          <a:p>
            <a:pPr marL="815975" lvl="1" indent="-457200">
              <a:buFont typeface="Arial" pitchFamily="34" charset="0"/>
              <a:buAutoNum type="arabicPeriod"/>
            </a:pPr>
            <a:r>
              <a:rPr lang="en-US" dirty="0"/>
              <a:t>To inquire on payments or any other questions, contact: Ascension Supplier Line: 317-334-8363</a:t>
            </a:r>
            <a:br>
              <a:rPr lang="en-US" dirty="0"/>
            </a:br>
            <a:r>
              <a:rPr lang="en-US" dirty="0"/>
              <a:t>Monday – Friday, 8:00 a.m. – 6:00 p.m. ET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AMOUNT ONLY PURCHASE ORDER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13A4F5-2530-4234-A506-DB593A553E50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81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Background on Symphony Release 11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Overview of Changes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Changes to Purchase Orders, Invoices &amp; Payments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PeopleSoft Supplier Portal Functionality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Amount Only Purchase Orders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1B4297"/>
                </a:solidFill>
              </a:rPr>
              <a:t>Invoice Submissions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Reference Information / Questions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91A17B-B21D-438F-AB2B-29A62FE892B3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28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Invoice Checklist</a:t>
            </a:r>
            <a:br>
              <a:rPr lang="en-US" b="1" dirty="0"/>
            </a:br>
            <a:r>
              <a:rPr lang="en-US" dirty="0"/>
              <a:t>For invoices to be properly processed in a timely manner, please include: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Supplier Name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Invoice Number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Valid 15-digit purchase order (PO) number; no hyphens, spaces or dashes </a:t>
            </a:r>
          </a:p>
          <a:p>
            <a:pPr marL="750887" lvl="2" indent="0">
              <a:buNone/>
            </a:pPr>
            <a:r>
              <a:rPr lang="en-US" i="1" dirty="0">
                <a:solidFill>
                  <a:srgbClr val="FF0000"/>
                </a:solidFill>
              </a:rPr>
              <a:t>* all handwritten PO numbers will cause a payment delay due to manual processing</a:t>
            </a:r>
          </a:p>
          <a:p>
            <a:pPr marL="750887" lvl="2" indent="0">
              <a:buNone/>
            </a:pPr>
            <a:r>
              <a:rPr lang="en-US" i="1" dirty="0">
                <a:solidFill>
                  <a:srgbClr val="FF0000"/>
                </a:solidFill>
              </a:rPr>
              <a:t>* no handwritten invoices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Remit to Address</a:t>
            </a:r>
          </a:p>
          <a:p>
            <a:pPr marL="0" indent="0">
              <a:buNone/>
            </a:pPr>
            <a:r>
              <a:rPr lang="en-US" sz="1300" dirty="0"/>
              <a:t> </a:t>
            </a:r>
            <a:br>
              <a:rPr lang="en-US" dirty="0"/>
            </a:br>
            <a:r>
              <a:rPr lang="en-US" b="1" dirty="0"/>
              <a:t>Invoice Processing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Invoices are processed within 5-7 business days from the receipt date of the invoice. Once processed, payment will be issued based on supplier pay terms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Accounts Payable (A/P) will only pay from an invoice, not from a letter or a statement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Submission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94638A-C9B0-421D-8F5A-3F53D9AE3346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01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Background on Symphony Release 11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Overview of Changes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Changes to Purchase Orders, Invoices &amp; Payments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PeopleSoft Supplier Portal Functionality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Amount Only Purchase Orders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Invoice Submissions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1B4297"/>
                </a:solidFill>
              </a:rPr>
              <a:t>Reference Information / Questions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C29DBA-AAA8-4185-951C-65253DAE338F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98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+mn-lt"/>
              </a:rPr>
              <a:t>A communication will be sent to suppliers a few weeks prior to Go Live as a reminder about the upcoming changes. Additional resources are available at the PeopleSoft Supplier Portal website (</a:t>
            </a:r>
            <a:r>
              <a:rPr lang="en-US" sz="1600" dirty="0">
                <a:hlinkClick r:id="rId2"/>
              </a:rPr>
              <a:t>https://supplierportal.ascension.org</a:t>
            </a:r>
            <a:r>
              <a:rPr lang="en-US" sz="1600" dirty="0">
                <a:latin typeface="+mn-lt"/>
              </a:rPr>
              <a:t>):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Information / Questions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33339"/>
              </p:ext>
            </p:extLst>
          </p:nvPr>
        </p:nvGraphicFramePr>
        <p:xfrm>
          <a:off x="800099" y="2286000"/>
          <a:ext cx="7200901" cy="644780"/>
        </p:xfrm>
        <a:graphic>
          <a:graphicData uri="http://schemas.openxmlformats.org/drawingml/2006/table">
            <a:tbl>
              <a:tblPr/>
              <a:tblGrid>
                <a:gridCol w="3920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679">
                <a:tc>
                  <a:txBody>
                    <a:bodyPr/>
                    <a:lstStyle/>
                    <a:p>
                      <a:pPr marL="176213" marR="0" lvl="0" indent="-176213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rgbClr val="595959"/>
                          </a:solidFill>
                          <a:latin typeface="+mn-lt"/>
                          <a:ea typeface="Calibri"/>
                        </a:rPr>
                        <a:t>Ascensio</a:t>
                      </a:r>
                      <a:r>
                        <a:rPr lang="en-US" sz="1300" baseline="0" dirty="0">
                          <a:solidFill>
                            <a:srgbClr val="595959"/>
                          </a:solidFill>
                          <a:latin typeface="+mn-lt"/>
                          <a:ea typeface="Calibri"/>
                        </a:rPr>
                        <a:t>n Supplier Webinar Presentation</a:t>
                      </a:r>
                      <a:endParaRPr lang="en-US" sz="1300" dirty="0">
                        <a:solidFill>
                          <a:srgbClr val="595959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rgbClr val="595959"/>
                          </a:solidFill>
                          <a:latin typeface="+mn-lt"/>
                          <a:ea typeface="Calibri"/>
                        </a:rPr>
                        <a:t>Link to PeopleSoft Supplier Portal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88">
                <a:tc>
                  <a:txBody>
                    <a:bodyPr/>
                    <a:lstStyle/>
                    <a:p>
                      <a:pPr marL="176213" marR="0" lvl="0" indent="-176213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595959"/>
                          </a:solidFill>
                          <a:latin typeface="+mn-lt"/>
                          <a:ea typeface="Calibri"/>
                        </a:rPr>
                        <a:t>Quick Reference Guides / FAQs</a:t>
                      </a:r>
                    </a:p>
                    <a:p>
                      <a:pPr marL="176213" marR="0" lvl="0" indent="-176213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595959"/>
                          </a:solidFill>
                          <a:latin typeface="+mn-lt"/>
                          <a:ea typeface="Calibri"/>
                        </a:rPr>
                        <a:t>Self-Paced</a:t>
                      </a:r>
                      <a:r>
                        <a:rPr lang="en-US" sz="1300" baseline="0" dirty="0">
                          <a:solidFill>
                            <a:srgbClr val="595959"/>
                          </a:solidFill>
                          <a:latin typeface="+mn-lt"/>
                          <a:ea typeface="Calibri"/>
                        </a:rPr>
                        <a:t> Online Training</a:t>
                      </a:r>
                      <a:endParaRPr lang="en-US" sz="1300" dirty="0">
                        <a:solidFill>
                          <a:srgbClr val="595959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rgbClr val="595959"/>
                          </a:solidFill>
                          <a:latin typeface="+mn-lt"/>
                          <a:ea typeface="Calibri"/>
                        </a:rPr>
                        <a:t>Contact Information</a:t>
                      </a:r>
                    </a:p>
                    <a:p>
                      <a:pPr marL="176213" marR="0" lvl="0" indent="-176213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300" dirty="0">
                          <a:solidFill>
                            <a:srgbClr val="595959"/>
                          </a:solidFill>
                          <a:latin typeface="+mn-lt"/>
                          <a:ea typeface="Calibri"/>
                        </a:rPr>
                        <a:t>Tax Exempt Certificates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04800" y="3124200"/>
            <a:ext cx="8153400" cy="0"/>
          </a:xfrm>
          <a:prstGeom prst="line">
            <a:avLst/>
          </a:prstGeom>
          <a:ln w="38100">
            <a:solidFill>
              <a:srgbClr val="1B42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351380"/>
              </p:ext>
            </p:extLst>
          </p:nvPr>
        </p:nvGraphicFramePr>
        <p:xfrm>
          <a:off x="447675" y="3154680"/>
          <a:ext cx="8696325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5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595959"/>
                          </a:solidFill>
                          <a:latin typeface="+mn-lt"/>
                          <a:ea typeface="Calibri"/>
                        </a:rPr>
                        <a:t>Contact</a:t>
                      </a:r>
                      <a:r>
                        <a:rPr lang="en-US" sz="1600" baseline="0" dirty="0">
                          <a:solidFill>
                            <a:srgbClr val="595959"/>
                          </a:solidFill>
                          <a:latin typeface="+mn-lt"/>
                          <a:ea typeface="Calibri"/>
                        </a:rPr>
                        <a:t> Information:</a:t>
                      </a:r>
                      <a:br>
                        <a:rPr lang="en-US" sz="1600" baseline="0" dirty="0">
                          <a:solidFill>
                            <a:srgbClr val="595959"/>
                          </a:solidFill>
                          <a:latin typeface="+mn-lt"/>
                          <a:ea typeface="Calibri"/>
                        </a:rPr>
                      </a:br>
                      <a:r>
                        <a:rPr lang="en-US" sz="600" baseline="0" dirty="0">
                          <a:solidFill>
                            <a:srgbClr val="595959"/>
                          </a:solidFill>
                          <a:latin typeface="+mn-lt"/>
                          <a:ea typeface="Calibri"/>
                        </a:rPr>
                        <a:t> </a:t>
                      </a:r>
                      <a:br>
                        <a:rPr lang="en-US" sz="1600" dirty="0">
                          <a:solidFill>
                            <a:srgbClr val="595959"/>
                          </a:solidFill>
                          <a:latin typeface="+mn-lt"/>
                          <a:ea typeface="Calibri"/>
                        </a:rPr>
                      </a:br>
                      <a:r>
                        <a:rPr lang="en-US" sz="1600" dirty="0">
                          <a:solidFill>
                            <a:srgbClr val="595959"/>
                          </a:solidFill>
                          <a:latin typeface="+mn-lt"/>
                          <a:ea typeface="Calibri"/>
                        </a:rPr>
                        <a:t>317.334.VEND (317.334.8363) / </a:t>
                      </a:r>
                      <a:r>
                        <a:rPr lang="en-US" sz="1600" dirty="0">
                          <a:solidFill>
                            <a:srgbClr val="595959"/>
                          </a:solidFill>
                          <a:latin typeface="+mn-lt"/>
                          <a:ea typeface="Calibri"/>
                          <a:hlinkClick r:id="rId3"/>
                        </a:rPr>
                        <a:t>AHMSCVendor@ascensionhealth.org</a:t>
                      </a:r>
                      <a:endParaRPr lang="en-US" sz="1600" b="1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100" b="1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Invoice Email:</a:t>
                      </a:r>
                      <a:r>
                        <a:rPr lang="en-US" sz="1600" b="1" kern="1200" baseline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u="sng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invoices@ascensionhealth.org</a:t>
                      </a:r>
                      <a:r>
                        <a:rPr lang="en-US" sz="1600" b="0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en-US" sz="1300" b="0" i="1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*Please note that invoices should be sent as attachments only. Any other content will be lost,</a:t>
                      </a:r>
                      <a:r>
                        <a:rPr lang="en-US" sz="1300" b="0" i="1" kern="1200" baseline="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1" kern="1200" dirty="0">
                          <a:solidFill>
                            <a:srgbClr val="595959"/>
                          </a:solidFill>
                          <a:latin typeface="+mn-lt"/>
                          <a:ea typeface="+mn-ea"/>
                          <a:cs typeface="+mn-cs"/>
                        </a:rPr>
                        <a:t>as our system does not extract content or images in the email body. Each invoice must be sent as a separate attachment.</a:t>
                      </a:r>
                      <a:endParaRPr lang="en-US" sz="13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1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10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34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199" y="4790060"/>
            <a:ext cx="4343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95959"/>
                </a:solidFill>
              </a:rPr>
              <a:t>Invoice Fax:</a:t>
            </a:r>
          </a:p>
          <a:p>
            <a:r>
              <a:rPr lang="en-US" sz="1400" dirty="0">
                <a:solidFill>
                  <a:srgbClr val="595959"/>
                </a:solidFill>
              </a:rPr>
              <a:t>317.334.7120</a:t>
            </a:r>
            <a:endParaRPr lang="en-US" sz="1200" dirty="0">
              <a:solidFill>
                <a:srgbClr val="595959"/>
              </a:solidFill>
            </a:endParaRPr>
          </a:p>
          <a:p>
            <a:pPr>
              <a:tabLst>
                <a:tab pos="228600" algn="l"/>
              </a:tabLst>
            </a:pPr>
            <a:r>
              <a:rPr lang="en-US" sz="1300" dirty="0">
                <a:solidFill>
                  <a:srgbClr val="595959"/>
                </a:solidFill>
              </a:rPr>
              <a:t>	*</a:t>
            </a:r>
            <a:r>
              <a:rPr lang="en-US" sz="1300" i="1" dirty="0">
                <a:solidFill>
                  <a:srgbClr val="595959"/>
                </a:solidFill>
              </a:rPr>
              <a:t>Please note that this fax number is for invoices only.</a:t>
            </a:r>
            <a:endParaRPr lang="en-US" sz="1300" dirty="0">
              <a:solidFill>
                <a:srgbClr val="59595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214E34-F801-462B-8A79-7F9AFCD55A73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4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D5C298-7536-4D46-9616-6176EDC12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59" y="2514600"/>
            <a:ext cx="3654441" cy="2362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139" y="1610584"/>
            <a:ext cx="8303721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/>
              <a:t>Ascension, which provided nearly $2 billion in care to persons living in poverty and community benefit programs last year, is the nation’s largest Catholic and non-profit health system. Our Mission-focused health ministries employ more than 156,000 associates serving in more than 2,600 sites of care in 20 states. 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600" dirty="0"/>
              <a:t>Over the past several years, Ascension has embarked on a significant initiative and change management strategy. The changes facilitate efficiency, focus our resources, and provide analytics capabilities that inform our operational and clinical decisions.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About Ascension</a:t>
            </a:r>
          </a:p>
        </p:txBody>
      </p:sp>
      <p:sp>
        <p:nvSpPr>
          <p:cNvPr id="4" name="Oval 3"/>
          <p:cNvSpPr/>
          <p:nvPr/>
        </p:nvSpPr>
        <p:spPr>
          <a:xfrm>
            <a:off x="5181600" y="2667000"/>
            <a:ext cx="1600200" cy="1600200"/>
          </a:xfrm>
          <a:prstGeom prst="ellipse">
            <a:avLst/>
          </a:prstGeom>
          <a:solidFill>
            <a:srgbClr val="1B429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dirty="0"/>
              <a:t>20</a:t>
            </a:r>
            <a:br>
              <a:rPr lang="en-US" sz="3600" dirty="0"/>
            </a:br>
            <a:r>
              <a:rPr lang="en-US" dirty="0"/>
              <a:t>states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FC51C6-2809-4CD1-ACDD-9A83F106A8CD}"/>
              </a:ext>
            </a:extLst>
          </p:cNvPr>
          <p:cNvSpPr/>
          <p:nvPr/>
        </p:nvSpPr>
        <p:spPr>
          <a:xfrm>
            <a:off x="7086600" y="5641247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3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initiative was launched in October, 2009 and the solution has been designed, built and tested. The components of the initiative include:</a:t>
            </a:r>
            <a:br>
              <a:rPr lang="en-US" dirty="0"/>
            </a:br>
            <a:endParaRPr lang="en-US" sz="1400" dirty="0"/>
          </a:p>
          <a:p>
            <a:r>
              <a:rPr lang="en-US" dirty="0"/>
              <a:t>New operational practices in </a:t>
            </a:r>
            <a:r>
              <a:rPr lang="en-US" b="1" dirty="0"/>
              <a:t>Finance</a:t>
            </a:r>
            <a:r>
              <a:rPr lang="en-US" dirty="0"/>
              <a:t>, </a:t>
            </a:r>
            <a:r>
              <a:rPr lang="en-US" b="1" dirty="0"/>
              <a:t>HR</a:t>
            </a:r>
            <a:r>
              <a:rPr lang="en-US" dirty="0"/>
              <a:t> and </a:t>
            </a:r>
            <a:r>
              <a:rPr lang="en-US" b="1" dirty="0"/>
              <a:t>Supply</a:t>
            </a:r>
            <a:r>
              <a:rPr lang="en-US" dirty="0"/>
              <a:t> </a:t>
            </a:r>
            <a:r>
              <a:rPr lang="en-US" b="1" dirty="0"/>
              <a:t>Chain</a:t>
            </a:r>
          </a:p>
          <a:p>
            <a:r>
              <a:rPr lang="en-US" dirty="0"/>
              <a:t>Deployment of </a:t>
            </a:r>
            <a:r>
              <a:rPr lang="en-US" b="1" dirty="0"/>
              <a:t>PeopleSoft software and other integrated applications </a:t>
            </a:r>
            <a:r>
              <a:rPr lang="en-US" dirty="0"/>
              <a:t>across all of our health ministries</a:t>
            </a:r>
          </a:p>
          <a:p>
            <a:r>
              <a:rPr lang="en-US" dirty="0"/>
              <a:t>Implementation of a shared services organization called the </a:t>
            </a:r>
            <a:r>
              <a:rPr lang="en-US" b="1" dirty="0"/>
              <a:t>Ascension Ministry Service Center (MSC)</a:t>
            </a:r>
            <a:r>
              <a:rPr lang="en-US" dirty="0"/>
              <a:t>, which supports all of Ascension’s health ministries across the country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date, Ascension has rolled out the new solution to 27 health ministries, the Ascension  System Office, Ascension Technologies and The Resource Group.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Our next deployment – Release 11 – will occur at Presence Health in Chicago, Illinois.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presentation focuses on the most notable of the changes, specific to this initiative, that impact you as suppliers to Presence Health.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THE INITIATIVE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2DCCD2-61C1-4791-8E13-46F970D1D027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9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1" y="5638026"/>
            <a:ext cx="304800" cy="228600"/>
          </a:xfrm>
          <a:prstGeom prst="rect">
            <a:avLst/>
          </a:prstGeom>
          <a:solidFill>
            <a:schemeClr val="accent2"/>
          </a:solidFill>
          <a:ln w="31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7225" y="5637233"/>
            <a:ext cx="3048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63208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Previously deployed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1325" y="5638026"/>
            <a:ext cx="204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Deploying October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5638026"/>
            <a:ext cx="304800" cy="228600"/>
          </a:xfrm>
          <a:prstGeom prst="rect">
            <a:avLst/>
          </a:prstGeom>
          <a:solidFill>
            <a:schemeClr val="bg1"/>
          </a:solidFill>
          <a:ln w="31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638026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Future deployment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ASCENSION Implementations To Date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EAB4901-F8BD-4617-BDB0-A448B9982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705482"/>
              </p:ext>
            </p:extLst>
          </p:nvPr>
        </p:nvGraphicFramePr>
        <p:xfrm>
          <a:off x="382589" y="1404848"/>
          <a:ext cx="8304211" cy="4048304"/>
        </p:xfrm>
        <a:graphic>
          <a:graphicData uri="http://schemas.openxmlformats.org/drawingml/2006/table">
            <a:tbl>
              <a:tblPr/>
              <a:tblGrid>
                <a:gridCol w="2589959">
                  <a:extLst>
                    <a:ext uri="{9D8B030D-6E8A-4147-A177-3AD203B41FA5}">
                      <a16:colId xmlns:a16="http://schemas.microsoft.com/office/drawing/2014/main" val="3177521668"/>
                    </a:ext>
                  </a:extLst>
                </a:gridCol>
                <a:gridCol w="1345269">
                  <a:extLst>
                    <a:ext uri="{9D8B030D-6E8A-4147-A177-3AD203B41FA5}">
                      <a16:colId xmlns:a16="http://schemas.microsoft.com/office/drawing/2014/main" val="3633926763"/>
                    </a:ext>
                  </a:extLst>
                </a:gridCol>
                <a:gridCol w="216877">
                  <a:extLst>
                    <a:ext uri="{9D8B030D-6E8A-4147-A177-3AD203B41FA5}">
                      <a16:colId xmlns:a16="http://schemas.microsoft.com/office/drawing/2014/main" val="2298165797"/>
                    </a:ext>
                  </a:extLst>
                </a:gridCol>
                <a:gridCol w="2706256">
                  <a:extLst>
                    <a:ext uri="{9D8B030D-6E8A-4147-A177-3AD203B41FA5}">
                      <a16:colId xmlns:a16="http://schemas.microsoft.com/office/drawing/2014/main" val="1789138061"/>
                    </a:ext>
                  </a:extLst>
                </a:gridCol>
                <a:gridCol w="1445850">
                  <a:extLst>
                    <a:ext uri="{9D8B030D-6E8A-4147-A177-3AD203B41FA5}">
                      <a16:colId xmlns:a16="http://schemas.microsoft.com/office/drawing/2014/main" val="321732365"/>
                    </a:ext>
                  </a:extLst>
                </a:gridCol>
              </a:tblGrid>
              <a:tr h="3114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St. Vincent’s Health System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Birmingham, AL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Presence Health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Chicago, IL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479906"/>
                  </a:ext>
                </a:extLst>
              </a:tr>
              <a:tr h="3114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Providence Hospital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Mobile, AL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Ascension Crittenton Hospital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Rochester Hills, MI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357196"/>
                  </a:ext>
                </a:extLst>
              </a:tr>
              <a:tr h="3114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St. Vincent’s Health Services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Bridgeport, CT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St. Mary’s of Michigan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Saginaw, MI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690379"/>
                  </a:ext>
                </a:extLst>
              </a:tr>
              <a:tr h="3114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St. Vincent’s HealthCare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Jacksonville, FL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St. Mary’s Healthcare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Amsterdam, NY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294166"/>
                  </a:ext>
                </a:extLst>
              </a:tr>
              <a:tr h="3114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Sacred Heart Health System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Pensacola, FL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Our Lady of Lourdes Memorial Hospital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Binghamton, NY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94408"/>
                  </a:ext>
                </a:extLst>
              </a:tr>
              <a:tr h="3114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AMITA Health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Chicago, IL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St. John Health System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Tulsa, OK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107838"/>
                  </a:ext>
                </a:extLst>
              </a:tr>
              <a:tr h="3114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St. Mary’s Health System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Evansville, IN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Saint Thomas Health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Nashville, TN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624642"/>
                  </a:ext>
                </a:extLst>
              </a:tr>
              <a:tr h="3114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St.Vincent Health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Indianapolis, IN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Seton Healthcare Family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Austin, TX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901790"/>
                  </a:ext>
                </a:extLst>
              </a:tr>
              <a:tr h="3114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Via Christi Health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Wichita, KS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Providence Healthcare Network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Waco, TX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372517"/>
                  </a:ext>
                </a:extLst>
              </a:tr>
              <a:tr h="3114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Saint Agnes Hospital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Baltimore, MD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St. Joseph Health System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Tawas City, MI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091437"/>
                  </a:ext>
                </a:extLst>
              </a:tr>
              <a:tr h="3114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St. John Providence Health System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Detroit, MI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Ministry Health Care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Appleton, WI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917917"/>
                  </a:ext>
                </a:extLst>
              </a:tr>
              <a:tr h="3114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Genesys Health System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Grand Blanc, MI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Columbia St. Mary’s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Milwaukee, WI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66486"/>
                  </a:ext>
                </a:extLst>
              </a:tr>
              <a:tr h="3114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Borgess Health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Kalamazoo, MI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7" marR="9437" marT="9437" marB="0" anchor="b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Wheaton Franciscan Healthcare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42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1B4297"/>
                          </a:solidFill>
                          <a:effectLst/>
                          <a:latin typeface="Arial" panose="020B0604020202020204" pitchFamily="34" charset="0"/>
                        </a:rPr>
                        <a:t>Glendale, WI</a:t>
                      </a:r>
                    </a:p>
                  </a:txBody>
                  <a:tcPr marL="9437" marR="9437" marT="9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42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99758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BDCB3D1-F10F-43A1-B84A-31F1C7B4E876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6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Presence Health acute facilities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07843-1ABB-4ADA-909E-6F6F40BE2949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8C36C58-002A-4B0A-B778-C6D2AF19E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314103"/>
              </p:ext>
            </p:extLst>
          </p:nvPr>
        </p:nvGraphicFramePr>
        <p:xfrm>
          <a:off x="609600" y="1676400"/>
          <a:ext cx="7696200" cy="2971803"/>
        </p:xfrm>
        <a:graphic>
          <a:graphicData uri="http://schemas.openxmlformats.org/drawingml/2006/table">
            <a:tbl>
              <a:tblPr/>
              <a:tblGrid>
                <a:gridCol w="3072969">
                  <a:extLst>
                    <a:ext uri="{9D8B030D-6E8A-4147-A177-3AD203B41FA5}">
                      <a16:colId xmlns:a16="http://schemas.microsoft.com/office/drawing/2014/main" val="3921505477"/>
                    </a:ext>
                  </a:extLst>
                </a:gridCol>
                <a:gridCol w="2261031">
                  <a:extLst>
                    <a:ext uri="{9D8B030D-6E8A-4147-A177-3AD203B41FA5}">
                      <a16:colId xmlns:a16="http://schemas.microsoft.com/office/drawing/2014/main" val="3185945395"/>
                    </a:ext>
                  </a:extLst>
                </a:gridCol>
                <a:gridCol w="1184001">
                  <a:extLst>
                    <a:ext uri="{9D8B030D-6E8A-4147-A177-3AD203B41FA5}">
                      <a16:colId xmlns:a16="http://schemas.microsoft.com/office/drawing/2014/main" val="815734390"/>
                    </a:ext>
                  </a:extLst>
                </a:gridCol>
                <a:gridCol w="403068">
                  <a:extLst>
                    <a:ext uri="{9D8B030D-6E8A-4147-A177-3AD203B41FA5}">
                      <a16:colId xmlns:a16="http://schemas.microsoft.com/office/drawing/2014/main" val="3270366385"/>
                    </a:ext>
                  </a:extLst>
                </a:gridCol>
                <a:gridCol w="775131">
                  <a:extLst>
                    <a:ext uri="{9D8B030D-6E8A-4147-A177-3AD203B41FA5}">
                      <a16:colId xmlns:a16="http://schemas.microsoft.com/office/drawing/2014/main" val="782416786"/>
                    </a:ext>
                  </a:extLst>
                </a:gridCol>
              </a:tblGrid>
              <a:tr h="32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 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965166"/>
                  </a:ext>
                </a:extLst>
              </a:tr>
              <a:tr h="29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 JOSEPH MEDICAL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 N MADISON 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JOLIET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60435-8200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909678"/>
                  </a:ext>
                </a:extLst>
              </a:tr>
              <a:tr h="29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 MARYS HOSPITAL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W COURT 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KANKAKEE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60901-3661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643903"/>
                  </a:ext>
                </a:extLst>
              </a:tr>
              <a:tr h="29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RESURRECTION MEDICAL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7435 W TALCOTT AVE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60631-3707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896878"/>
                  </a:ext>
                </a:extLst>
              </a:tr>
              <a:tr h="29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HOLY FAMILY MEDICAL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N RIVER 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PLAINES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60016-1209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756372"/>
                  </a:ext>
                </a:extLst>
              </a:tr>
              <a:tr h="29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JOSEPH ELGIN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N AIRLITE 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ELGIN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60123-4912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515051"/>
                  </a:ext>
                </a:extLst>
              </a:tr>
              <a:tr h="29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MERCY MEDICAL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1325 N HIGHLAND AVE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AURORA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60506-1460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90778"/>
                  </a:ext>
                </a:extLst>
              </a:tr>
              <a:tr h="29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FRANCIS HOSPITAL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 RIDGE AVE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EVANSTON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60202-3328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512534"/>
                  </a:ext>
                </a:extLst>
              </a:tr>
              <a:tr h="29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JOSEPH CHICAGO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2900 N LAKE SHORE DR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60657-5640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63575"/>
                  </a:ext>
                </a:extLst>
              </a:tr>
              <a:tr h="29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 MARY AND ELIZABETH MEDICAL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2233 W DIVISION 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60622-8151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300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05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Background on Ascension Release 11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1B4297"/>
                </a:solidFill>
              </a:rPr>
              <a:t>Overview of Changes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Changes to Purchase Orders, Invoices &amp; Payments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PeopleSoft Supplier Portal Functionality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Amount Only Purchase Orders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Invoice Submissions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Reference Information / Questions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07843-1ABB-4ADA-909E-6F6F40BE2949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7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suppliers are affected:</a:t>
            </a:r>
          </a:p>
          <a:p>
            <a:r>
              <a:rPr lang="en-US" dirty="0"/>
              <a:t>Item / product suppliers</a:t>
            </a:r>
          </a:p>
          <a:p>
            <a:r>
              <a:rPr lang="en-US" dirty="0"/>
              <a:t>Non-item suppliers (services, memberships, utilities, etc.)</a:t>
            </a:r>
          </a:p>
          <a:p>
            <a:r>
              <a:rPr lang="en-US" dirty="0"/>
              <a:t>HR suppliers</a:t>
            </a:r>
          </a:p>
          <a:p>
            <a:r>
              <a:rPr lang="en-US" dirty="0"/>
              <a:t>Insurance suppliers</a:t>
            </a:r>
          </a:p>
          <a:p>
            <a:r>
              <a:rPr lang="en-US" dirty="0"/>
              <a:t>Benefits suppliers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SUPPLIER Changes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5B92B1-1C91-459B-9389-9C6351D0F802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9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Major changes for suppliers include:</a:t>
            </a:r>
            <a:br>
              <a:rPr lang="en-US" dirty="0"/>
            </a:br>
            <a:endParaRPr lang="en-US" sz="1200" dirty="0"/>
          </a:p>
          <a:p>
            <a:r>
              <a:rPr lang="en-US" dirty="0"/>
              <a:t>New point-of-contact: </a:t>
            </a:r>
            <a:r>
              <a:rPr lang="en-US" sz="2500" dirty="0"/>
              <a:t>Ascension Ministry Service Center</a:t>
            </a:r>
          </a:p>
          <a:p>
            <a:r>
              <a:rPr lang="en-US" dirty="0"/>
              <a:t>Online PeopleSoft Supplier Portal for electronic processing of POs, invoices, etc.</a:t>
            </a:r>
          </a:p>
          <a:p>
            <a:r>
              <a:rPr lang="en-US" dirty="0"/>
              <a:t>Changes to the Purchase Order format and distribution</a:t>
            </a:r>
          </a:p>
          <a:p>
            <a:r>
              <a:rPr lang="en-US" dirty="0"/>
              <a:t>Changes to invoice requirements and submission</a:t>
            </a:r>
          </a:p>
          <a:p>
            <a:r>
              <a:rPr lang="en-US" dirty="0"/>
              <a:t>Changes to payment method</a:t>
            </a:r>
          </a:p>
          <a:p>
            <a:r>
              <a:rPr lang="en-US" dirty="0"/>
              <a:t>New HR processes for benefits, leave management, LCE (Licensure, Certification and Education) and background checks</a:t>
            </a:r>
          </a:p>
          <a:p>
            <a:r>
              <a:rPr lang="en-US" dirty="0"/>
              <a:t>New data requirements and interface formats for suppliers on Electronic Dispatch Interchange (EDI) or other interfaces with Ascension</a:t>
            </a:r>
          </a:p>
          <a:p>
            <a:r>
              <a:rPr lang="en-US" dirty="0"/>
              <a:t>One common item and supplier file for the entire health system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We understand that some suppliers are better equipped than others to adjust to these changes and we will work with suppliers as necessary to ensure a smooth transition.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SUPPLIER Changes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E0D5F4-D236-44C5-88FA-A93C44588A12}"/>
              </a:ext>
            </a:extLst>
          </p:cNvPr>
          <p:cNvSpPr/>
          <p:nvPr/>
        </p:nvSpPr>
        <p:spPr>
          <a:xfrm>
            <a:off x="7010400" y="5638800"/>
            <a:ext cx="1750520" cy="990600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3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6/15/2011 7:15:00 PM"/>
</p:tagLst>
</file>

<file path=ppt/theme/theme1.xml><?xml version="1.0" encoding="utf-8"?>
<a:theme xmlns:a="http://schemas.openxmlformats.org/drawingml/2006/main" name="AscensionHealth_PPT-Sample-Graphics">
  <a:themeElements>
    <a:clrScheme name="Custom 23">
      <a:dk1>
        <a:srgbClr val="1B4297"/>
      </a:dk1>
      <a:lt1>
        <a:srgbClr val="FFFFFF"/>
      </a:lt1>
      <a:dk2>
        <a:srgbClr val="FFFFFF"/>
      </a:dk2>
      <a:lt2>
        <a:srgbClr val="87754E"/>
      </a:lt2>
      <a:accent1>
        <a:srgbClr val="B487CD"/>
      </a:accent1>
      <a:accent2>
        <a:srgbClr val="FFE39C"/>
      </a:accent2>
      <a:accent3>
        <a:srgbClr val="87754E"/>
      </a:accent3>
      <a:accent4>
        <a:srgbClr val="1B4297"/>
      </a:accent4>
      <a:accent5>
        <a:srgbClr val="A62286"/>
      </a:accent5>
      <a:accent6>
        <a:srgbClr val="7F58A5"/>
      </a:accent6>
      <a:hlink>
        <a:srgbClr val="46C6DC"/>
      </a:hlink>
      <a:folHlink>
        <a:srgbClr val="FDB7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297"/>
        </a:solidFill>
        <a:ln>
          <a:solidFill>
            <a:srgbClr val="FFFF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edium Blue with Section Titles">
  <a:themeElements>
    <a:clrScheme name="Ascension">
      <a:dk1>
        <a:srgbClr val="000000"/>
      </a:dk1>
      <a:lt1>
        <a:srgbClr val="FFFFFF"/>
      </a:lt1>
      <a:dk2>
        <a:srgbClr val="1B4297"/>
      </a:dk2>
      <a:lt2>
        <a:srgbClr val="1E69D2"/>
      </a:lt2>
      <a:accent1>
        <a:srgbClr val="00A890"/>
      </a:accent1>
      <a:accent2>
        <a:srgbClr val="B40F87"/>
      </a:accent2>
      <a:accent3>
        <a:srgbClr val="FFB400"/>
      </a:accent3>
      <a:accent4>
        <a:srgbClr val="1B4297"/>
      </a:accent4>
      <a:accent5>
        <a:srgbClr val="1E69D2"/>
      </a:accent5>
      <a:accent6>
        <a:srgbClr val="00A890"/>
      </a:accent6>
      <a:hlink>
        <a:srgbClr val="B40F87"/>
      </a:hlink>
      <a:folHlink>
        <a:srgbClr val="FFB4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5A4009649DE145B27D169F5811F2F6" ma:contentTypeVersion="10" ma:contentTypeDescription="Create a new document." ma:contentTypeScope="" ma:versionID="757ff0cfb9b9619cfc8c984e11d4510c">
  <xsd:schema xmlns:xsd="http://www.w3.org/2001/XMLSchema" xmlns:xs="http://www.w3.org/2001/XMLSchema" xmlns:p="http://schemas.microsoft.com/office/2006/metadata/properties" xmlns:ns3="da5a110a-db20-4f3f-ab20-2f2d3797b750" targetNamespace="http://schemas.microsoft.com/office/2006/metadata/properties" ma:root="true" ma:fieldsID="b03414dfaf695a8415dc8e2b70b2d4db" ns3:_="">
    <xsd:import namespace="da5a110a-db20-4f3f-ab20-2f2d3797b7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a110a-db20-4f3f-ab20-2f2d3797b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1F4C95-77A1-4A81-96DC-2FEA505A928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da5a110a-db20-4f3f-ab20-2f2d3797b750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876EF8A-8CE6-4078-96AC-1A34A98C21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6B7294-A960-4FFA-816D-B364C2C11A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5a110a-db20-4f3f-ab20-2f2d3797b7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23319</TotalTime>
  <Words>1355</Words>
  <Application>Microsoft Office PowerPoint</Application>
  <PresentationFormat>On-screen Show (4:3)</PresentationFormat>
  <Paragraphs>320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Apex New Book</vt:lpstr>
      <vt:lpstr>Apex New Medium</vt:lpstr>
      <vt:lpstr>Arial</vt:lpstr>
      <vt:lpstr>Calibri</vt:lpstr>
      <vt:lpstr>Georgia</vt:lpstr>
      <vt:lpstr>Symbol</vt:lpstr>
      <vt:lpstr>Wingdings</vt:lpstr>
      <vt:lpstr>AscensionHealth_PPT-Sample-Graphics</vt:lpstr>
      <vt:lpstr>Medium Blue with Section Titles</vt:lpstr>
      <vt:lpstr>Ascension SUPPLIER Webinar</vt:lpstr>
      <vt:lpstr>Agenda</vt:lpstr>
      <vt:lpstr> About Ascension</vt:lpstr>
      <vt:lpstr>About THE INITIATIVE</vt:lpstr>
      <vt:lpstr>ASCENSION Implementations To Date</vt:lpstr>
      <vt:lpstr>Presence Health acute facilities</vt:lpstr>
      <vt:lpstr>Agenda</vt:lpstr>
      <vt:lpstr>Overview of SUPPLIER Changes</vt:lpstr>
      <vt:lpstr>Overview of SUPPLIER Changes</vt:lpstr>
      <vt:lpstr>Agenda</vt:lpstr>
      <vt:lpstr>New SUPPLIER Point of Contact</vt:lpstr>
      <vt:lpstr>Procure-to-Pay Process Flow</vt:lpstr>
      <vt:lpstr>Changes to Purchase Orders</vt:lpstr>
      <vt:lpstr>Changes to Purchase Orders</vt:lpstr>
      <vt:lpstr>Changes to Payments</vt:lpstr>
      <vt:lpstr>Agenda</vt:lpstr>
      <vt:lpstr>PeopleSoft SUPPLIER Portal</vt:lpstr>
      <vt:lpstr>PeopleSoft SUPPLIER Portal</vt:lpstr>
      <vt:lpstr>PeopleSoft SUPPLIER Portal Registration</vt:lpstr>
      <vt:lpstr>SUPPLIER Portal</vt:lpstr>
      <vt:lpstr>Agenda</vt:lpstr>
      <vt:lpstr>AMOUNT ONLY Purchase Orders</vt:lpstr>
      <vt:lpstr>AMOUNT ONLY PURCHASE ORDER QUESTIONS</vt:lpstr>
      <vt:lpstr>Agenda</vt:lpstr>
      <vt:lpstr>Invoice Submission</vt:lpstr>
      <vt:lpstr>Agenda</vt:lpstr>
      <vt:lpstr>Reference Information / Questions</vt:lpstr>
    </vt:vector>
  </TitlesOfParts>
  <Company>Accenture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</dc:creator>
  <cp:lastModifiedBy>Applegate, Lyndee</cp:lastModifiedBy>
  <cp:revision>503</cp:revision>
  <cp:lastPrinted>2013-07-30T18:15:28Z</cp:lastPrinted>
  <dcterms:created xsi:type="dcterms:W3CDTF">2011-06-14T18:12:08Z</dcterms:created>
  <dcterms:modified xsi:type="dcterms:W3CDTF">2019-08-13T18:48:27Z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0x010100EF5A4009649DE145B27D169F5811F2F6</vt:lpwstr>
  </property>
</Properties>
</file>